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25.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3.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8.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61.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62.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6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5.xml" ContentType="application/vnd.openxmlformats-officedocument.presentationml.tags+xml"/>
  <Override PartName="/ppt/tags/tag44.xml" ContentType="application/vnd.openxmlformats-officedocument.presentationml.tags+xml"/>
  <Override PartName="/ppt/tags/tag43.xml" ContentType="application/vnd.openxmlformats-officedocument.presentationml.tags+xml"/>
  <Override PartName="/ppt/tags/tag42.xml" ContentType="application/vnd.openxmlformats-officedocument.presentationml.tags+xml"/>
  <Override PartName="/ppt/tags/tag100.xml" ContentType="application/vnd.openxmlformats-officedocument.presentationml.tags+xml"/>
  <Override PartName="/ppt/tags/tag65.xml" ContentType="application/vnd.openxmlformats-officedocument.presentationml.tags+xml"/>
  <Override PartName="/ppt/tags/tag41.xml" ContentType="application/vnd.openxmlformats-officedocument.presentationml.tags+xml"/>
  <Override PartName="/ppt/tags/tag57.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3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64.xml" ContentType="application/vnd.openxmlformats-officedocument.presentationml.tags+xml"/>
  <Override PartName="/ppt/tags/tag99.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56.xml" ContentType="application/vnd.openxmlformats-officedocument.presentationml.tags+xml"/>
  <Override PartName="/ppt/tags/tag53.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51.xml" ContentType="application/vnd.openxmlformats-officedocument.presentationml.tags+xml"/>
  <Override PartName="/ppt/tags/tag50.xml" ContentType="application/vnd.openxmlformats-officedocument.presentationml.tags+xml"/>
  <Override PartName="/ppt/tags/tag75.xml" ContentType="application/vnd.openxmlformats-officedocument.presentationml.tags+xml"/>
  <Override PartName="/ppt/tags/tag58.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59.xml" ContentType="application/vnd.openxmlformats-officedocument.presentationml.tags+xml"/>
  <Override PartName="/ppt/tags/tag49.xml" ContentType="application/vnd.openxmlformats-officedocument.presentationml.tags+xml"/>
  <Override PartName="/ppt/tags/tag48.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60.xml" ContentType="application/vnd.openxmlformats-officedocument.presentationml.tags+xml"/>
  <Override PartName="/ppt/tags/tag8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7"/>
  </p:notesMasterIdLst>
  <p:handoutMasterIdLst>
    <p:handoutMasterId r:id="rId28"/>
  </p:handoutMasterIdLst>
  <p:sldIdLst>
    <p:sldId id="286" r:id="rId2"/>
    <p:sldId id="280" r:id="rId3"/>
    <p:sldId id="257" r:id="rId4"/>
    <p:sldId id="340" r:id="rId5"/>
    <p:sldId id="368" r:id="rId6"/>
    <p:sldId id="383" r:id="rId7"/>
    <p:sldId id="384" r:id="rId8"/>
    <p:sldId id="259" r:id="rId9"/>
    <p:sldId id="319" r:id="rId10"/>
    <p:sldId id="318" r:id="rId11"/>
    <p:sldId id="320" r:id="rId12"/>
    <p:sldId id="260" r:id="rId13"/>
    <p:sldId id="322" r:id="rId14"/>
    <p:sldId id="261" r:id="rId15"/>
    <p:sldId id="289" r:id="rId16"/>
    <p:sldId id="323" r:id="rId17"/>
    <p:sldId id="342" r:id="rId18"/>
    <p:sldId id="345" r:id="rId19"/>
    <p:sldId id="354" r:id="rId20"/>
    <p:sldId id="381" r:id="rId21"/>
    <p:sldId id="362" r:id="rId22"/>
    <p:sldId id="382" r:id="rId23"/>
    <p:sldId id="358" r:id="rId24"/>
    <p:sldId id="298" r:id="rId25"/>
    <p:sldId id="341" r:id="rId26"/>
  </p:sldIdLst>
  <p:sldSz cx="9144000" cy="6858000" type="screen4x3"/>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111"/>
    <a:srgbClr val="878788"/>
    <a:srgbClr val="FF6600"/>
    <a:srgbClr val="9AD000"/>
    <a:srgbClr val="073E87"/>
    <a:srgbClr val="49393A"/>
    <a:srgbClr val="70405A"/>
    <a:srgbClr val="FF2929"/>
    <a:srgbClr val="000000"/>
    <a:srgbClr val="FF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6" autoAdjust="0"/>
    <p:restoredTop sz="80402" autoAdjust="0"/>
  </p:normalViewPr>
  <p:slideViewPr>
    <p:cSldViewPr>
      <p:cViewPr varScale="1">
        <p:scale>
          <a:sx n="68" d="100"/>
          <a:sy n="68" d="100"/>
        </p:scale>
        <p:origin x="1488"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65" d="100"/>
          <a:sy n="65" d="100"/>
        </p:scale>
        <p:origin x="2766" y="4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2EA434-D4E2-4040-9C54-1A6FBC790C4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fr-CA" dirty="0"/>
          </a:p>
        </p:txBody>
      </p:sp>
      <p:sp>
        <p:nvSpPr>
          <p:cNvPr id="3" name="Date Placeholder 2">
            <a:extLst>
              <a:ext uri="{FF2B5EF4-FFF2-40B4-BE49-F238E27FC236}">
                <a16:creationId xmlns:a16="http://schemas.microsoft.com/office/drawing/2014/main" id="{B499F05A-A37E-4F88-90E7-5DDA750704D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E6B9752-F9FF-4FB6-8D3D-98E33FC952B0}" type="datetimeFigureOut">
              <a:rPr lang="fr-CA" smtClean="0"/>
              <a:t>2023-11-09</a:t>
            </a:fld>
            <a:endParaRPr lang="fr-CA" dirty="0"/>
          </a:p>
        </p:txBody>
      </p:sp>
      <p:sp>
        <p:nvSpPr>
          <p:cNvPr id="4" name="Footer Placeholder 3">
            <a:extLst>
              <a:ext uri="{FF2B5EF4-FFF2-40B4-BE49-F238E27FC236}">
                <a16:creationId xmlns:a16="http://schemas.microsoft.com/office/drawing/2014/main" id="{71594C1D-BB4C-437D-8318-4C2C1EF639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a:extLst>
              <a:ext uri="{FF2B5EF4-FFF2-40B4-BE49-F238E27FC236}">
                <a16:creationId xmlns:a16="http://schemas.microsoft.com/office/drawing/2014/main" id="{936AD4E6-5D6A-4B13-A701-C0060FFCB7C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D2EFB17-E4F0-4B1B-905C-A02E3E5103B7}" type="slidenum">
              <a:rPr lang="fr-CA" smtClean="0"/>
              <a:t>‹N°›</a:t>
            </a:fld>
            <a:endParaRPr lang="fr-CA" dirty="0"/>
          </a:p>
        </p:txBody>
      </p:sp>
    </p:spTree>
    <p:extLst>
      <p:ext uri="{BB962C8B-B14F-4D97-AF65-F5344CB8AC3E}">
        <p14:creationId xmlns:p14="http://schemas.microsoft.com/office/powerpoint/2010/main" val="2511530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CA" dirty="0"/>
          </a:p>
        </p:txBody>
      </p:sp>
      <p:sp>
        <p:nvSpPr>
          <p:cNvPr id="3" name="Espace réservé de la date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44CC275-B443-4A7A-96C9-A83171893F53}" type="datetimeFigureOut">
              <a:rPr lang="fr-CA" smtClean="0"/>
              <a:t>2023-11-09</a:t>
            </a:fld>
            <a:endParaRPr lang="fr-CA" dirty="0"/>
          </a:p>
        </p:txBody>
      </p:sp>
      <p:sp>
        <p:nvSpPr>
          <p:cNvPr id="4" name="Espace réservé de l'image des diapositives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fr-CA" dirty="0"/>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8D60F84-45FF-4226-AA73-AB9D19F22FA2}" type="slidenum">
              <a:rPr lang="fr-CA" smtClean="0"/>
              <a:t>‹N°›</a:t>
            </a:fld>
            <a:endParaRPr lang="fr-CA" dirty="0"/>
          </a:p>
        </p:txBody>
      </p:sp>
    </p:spTree>
    <p:extLst>
      <p:ext uri="{BB962C8B-B14F-4D97-AF65-F5344CB8AC3E}">
        <p14:creationId xmlns:p14="http://schemas.microsoft.com/office/powerpoint/2010/main" val="101708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nada.ca/fr/sante-canada/services/tabagisme-et-tabac/vapotage.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anada.ca/fr/sante-canada/services/tabagisme-et-tabac/vapotage.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canada.ca/fr/sante-canada/services/tabagisme-et-tabac/vapotage/risques.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anada.ca/fr/sante-canada/services/tabagisme-et-tabac/vapotage/risques.html#a1"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cdc.gov/tobacco/basic_information/e-cigarettes/about-e-cigarettes.html#two" TargetMode="External"/><Relationship Id="rId4" Type="http://schemas.openxmlformats.org/officeDocument/2006/relationships/hyperlink" Target="https://www.cdc.gov/tobacco/infographics/youth/pdfs/e-cigarettes-usb-flash-508.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anada.ca/fr/sante-canada/services/tabagisme-et-tabac/effets-tabagisme/tabagisme-et-votre-organisme/dependance-nicotine.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anada.ca/fr/sante-canada/services/tabagisme-et-tabac/vapotage.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cdc.gov/tobacco/infographics/youth/pdfs/e-cigarettes-usb-flash-508.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nada.ca/content/dam/hc-sc/documents/programs/consultation-reducing-youth-access-appeal-vaping-products-potential-regulatory-measures/consultation-reducing-youth-access-appeal-vaping-products-potential-regulatory-measures-fra.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canada.ca/fr/sante-canada/services/tabagisme-et-tabac/vapotage.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rckmanuals.com/fr-ca/professional/sujets-sp%C3%A9ciaux/drogues-illicites-et-substances-intoxicantes/vapotag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anada.ca/fr/sante-canada/services/tabagisme-et-tabac/vapotage/risques.html#a3"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ombepasdanslepiege.ca/publication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anada.ca/fr/sante-canada/services/tabagisme-et-tabac/vapotage/risques.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ombepasdanslepiege.ca/publication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anada.ca/fr/sante-canada/services/tabagisme-et-tabac/vapotage/risques.html#a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anada.ca/fr/sante-canada/services/tabagisme-et-tabac/vapotage.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nada.ca/fr/services/sante/publications/vie-saine/parler-vapotage-adolescent-fiche-conseils-parents.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anada.ca/fr/sante-canada/services/publications/vie-saine/parler-vapotage-jeunes-fiche-conseils.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nada.ca/fr/sante-canada/services/enquete-canadienne-tabac-alcool-et-drogues-eleves/2021-2022-sommaire.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snb.ca/tableau/6e-12e-annee-consommation-de-substances?cuts=NB#about" TargetMode="External"/><Relationship Id="rId4" Type="http://schemas.openxmlformats.org/officeDocument/2006/relationships/hyperlink" Target="https://csnb.ca/tableau/6e-12e-annee-consommation-de-substances?cuts=NB"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snb.ca/tableau/6e-12e-annee-consommation-de-substances?cuts=NB"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csnb.ca/indicateurs/sh_vap01_1"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nada.ca/fr/sante-canada/services/tabagisme-et-tabac/vapotage.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nada.ca/fr/sante-canada/services/tabagisme-et-tabac/vapotage.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81100" y="696913"/>
            <a:ext cx="4648200" cy="3486150"/>
          </a:xfrm>
        </p:spPr>
      </p:sp>
      <p:sp>
        <p:nvSpPr>
          <p:cNvPr id="3" name="Espace réservé des commentaires 2"/>
          <p:cNvSpPr>
            <a:spLocks noGrp="1"/>
          </p:cNvSpPr>
          <p:nvPr>
            <p:ph type="body" idx="1"/>
          </p:nvPr>
        </p:nvSpPr>
        <p:spPr/>
        <p:txBody>
          <a:bodyPr/>
          <a:lstStyle/>
          <a:p>
            <a:pPr algn="just"/>
            <a:r>
              <a:rPr lang="fr-CA" dirty="0"/>
              <a:t>Bien que le déclin de l’usage de la cigarette chez les adolescents se poursuive, l’émergence de l’utilisation de la cigarette électronique chez les adolescents mérite d’être surveillée. </a:t>
            </a:r>
          </a:p>
          <a:p>
            <a:pPr algn="just"/>
            <a:endParaRPr lang="fr-CA" dirty="0"/>
          </a:p>
          <a:p>
            <a:pPr algn="just"/>
            <a:r>
              <a:rPr lang="fr-CA" dirty="0"/>
              <a:t>Afin de faciliter l’enseignement de cette matière en salle de classe, cette présentation est accompagné d’un guide de référence pour l’enseignant qui offre de l’information additionnelle.  </a:t>
            </a:r>
          </a:p>
          <a:p>
            <a:r>
              <a:rPr lang="fr-CA" dirty="0"/>
              <a:t> </a:t>
            </a: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a:t>
            </a:fld>
            <a:endParaRPr lang="fr-CA" dirty="0"/>
          </a:p>
        </p:txBody>
      </p:sp>
    </p:spTree>
    <p:extLst>
      <p:ext uri="{BB962C8B-B14F-4D97-AF65-F5344CB8AC3E}">
        <p14:creationId xmlns:p14="http://schemas.microsoft.com/office/powerpoint/2010/main" val="202734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1056928" y="4415790"/>
            <a:ext cx="4896544" cy="3832810"/>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 liquide de vapotage, contenant des substances chimiques,</a:t>
            </a:r>
            <a:r>
              <a:rPr lang="fr-CA" sz="1200" kern="1200" baseline="0" dirty="0">
                <a:solidFill>
                  <a:schemeClr val="tx1"/>
                </a:solidFill>
                <a:effectLst/>
                <a:latin typeface="+mn-lt"/>
                <a:ea typeface="+mn-ea"/>
                <a:cs typeface="+mn-cs"/>
              </a:rPr>
              <a:t> est chauffé au moyen de</a:t>
            </a:r>
            <a:r>
              <a:rPr lang="fr-CA" sz="1200" kern="1200" dirty="0">
                <a:solidFill>
                  <a:schemeClr val="tx1"/>
                </a:solidFill>
                <a:effectLst/>
                <a:latin typeface="+mn-lt"/>
                <a:ea typeface="+mn-ea"/>
                <a:cs typeface="+mn-cs"/>
              </a:rPr>
              <a:t> l'alimentation électrique d'une pile </a:t>
            </a:r>
            <a:r>
              <a:rPr lang="fr-CA" sz="1200" kern="1200" baseline="0" dirty="0">
                <a:solidFill>
                  <a:schemeClr val="tx1"/>
                </a:solidFill>
                <a:effectLst/>
                <a:latin typeface="+mn-lt"/>
                <a:ea typeface="+mn-ea"/>
                <a:cs typeface="+mn-cs"/>
              </a:rPr>
              <a:t>pour former un aérosol. L'aérosol est inhalé par la bouche, absorbé par les poumons, puis transmis dans le sang. Le reste de l'aérosol est expiré.</a:t>
            </a:r>
            <a:endParaRPr lang="fr-CA"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3"/>
              </a:rPr>
              <a:t>https://www.canada.ca/fr/sante-canada/services/tabagisme-et-tabac/vapotage.html</a:t>
            </a:r>
            <a:endParaRPr lang="fr-CA"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b="1" dirty="0"/>
              <a:t>Source de l'</a:t>
            </a:r>
            <a:r>
              <a:rPr lang="fr-CA" b="1" baseline="0" dirty="0"/>
              <a:t>image </a:t>
            </a:r>
            <a:r>
              <a:rPr lang="fr-CA" b="1" dirty="0"/>
              <a:t>:</a:t>
            </a:r>
            <a:r>
              <a:rPr lang="fr-CA" dirty="0"/>
              <a:t> Clipart PowerPoint</a:t>
            </a:r>
          </a:p>
          <a:p>
            <a:endParaRPr lang="fr-CA" sz="1200" u="sng" kern="1200" dirty="0">
              <a:solidFill>
                <a:schemeClr val="tx1"/>
              </a:solidFill>
              <a:effectLst/>
              <a:latin typeface="+mn-lt"/>
              <a:ea typeface="+mn-ea"/>
              <a:cs typeface="+mn-cs"/>
            </a:endParaRPr>
          </a:p>
          <a:p>
            <a:endParaRPr lang="fr-CA" sz="1200" u="sng" kern="1200" dirty="0">
              <a:solidFill>
                <a:schemeClr val="tx1"/>
              </a:solidFill>
              <a:effectLst/>
              <a:latin typeface="+mn-lt"/>
              <a:ea typeface="+mn-ea"/>
              <a:cs typeface="+mn-cs"/>
            </a:endParaRPr>
          </a:p>
          <a:p>
            <a:endParaRPr lang="fr-CA" sz="1200" u="sng" kern="1200" dirty="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10</a:t>
            </a:fld>
            <a:endParaRPr lang="fr-CA" dirty="0"/>
          </a:p>
        </p:txBody>
      </p:sp>
    </p:spTree>
    <p:extLst>
      <p:ext uri="{BB962C8B-B14F-4D97-AF65-F5344CB8AC3E}">
        <p14:creationId xmlns:p14="http://schemas.microsoft.com/office/powerpoint/2010/main" val="3354662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CA" kern="1200" dirty="0">
                <a:solidFill>
                  <a:schemeClr val="tx1"/>
                </a:solidFill>
                <a:effectLst/>
                <a:latin typeface="+mn-lt"/>
                <a:ea typeface="+mn-ea"/>
                <a:cs typeface="+mn-cs"/>
              </a:rPr>
              <a:t>Dans les liquides de vapotage, la nicotine et les composés aromatisants sont dissous dans un mélange liquide généralement composé de propylèneglycol et de glycérol (glycérine végétale). Les composés aromatisants sont des substances chimiques et des mélanges de substances chimiques visant à reproduire différentes saveurs.</a:t>
            </a:r>
          </a:p>
          <a:p>
            <a:pPr marL="0" marR="0" lvl="0" indent="0" defTabSz="914400" rtl="0" eaLnBrk="1" fontAlgn="auto" latinLnBrk="0" hangingPunct="1">
              <a:lnSpc>
                <a:spcPct val="100000"/>
              </a:lnSpc>
              <a:spcBef>
                <a:spcPts val="0"/>
              </a:spcBef>
              <a:spcAft>
                <a:spcPts val="0"/>
              </a:spcAft>
              <a:buClrTx/>
              <a:buSzTx/>
              <a:buFontTx/>
              <a:buNone/>
              <a:tabLst/>
              <a:defRPr/>
            </a:pPr>
            <a:endParaRPr lang="fr-CA" kern="1200" dirty="0">
              <a:solidFill>
                <a:schemeClr val="tx1"/>
              </a:solidFill>
              <a:effectLst/>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fr-CA" kern="1200" dirty="0">
                <a:solidFill>
                  <a:schemeClr val="tx1"/>
                </a:solidFill>
                <a:effectLst/>
                <a:latin typeface="+mn-lt"/>
                <a:ea typeface="+mn-ea"/>
                <a:cs typeface="+mn-cs"/>
              </a:rPr>
              <a:t>Le nombre d'ingrédients chimiques utilisés dans les liquides de vapotage varie. De 2017 à 2019, des chercheurs de Santé Canada ont détecté en moyenne 22 substances chimiques et environ 9 produits chimiques aromatisants dans les produits de vapotage canadiens. D'autres produits chimiques peuvent également se former lorsque les liquides de vapotage sont chauffés (lors du processus d'aérosolisation) ou si les liquides entrent en contact avec des parties du dispositif.</a:t>
            </a:r>
          </a:p>
          <a:p>
            <a:pPr marL="0" marR="0" lvl="0" indent="0" defTabSz="914400" rtl="0" eaLnBrk="1" fontAlgn="auto" latinLnBrk="0" hangingPunct="1">
              <a:lnSpc>
                <a:spcPct val="100000"/>
              </a:lnSpc>
              <a:spcBef>
                <a:spcPts val="0"/>
              </a:spcBef>
              <a:spcAft>
                <a:spcPts val="0"/>
              </a:spcAft>
              <a:buClrTx/>
              <a:buSzTx/>
              <a:buFontTx/>
              <a:buNone/>
              <a:tabLst/>
              <a:defRPr/>
            </a:pPr>
            <a:r>
              <a:rPr lang="fr-CA" sz="1000" kern="1200" dirty="0">
                <a:solidFill>
                  <a:schemeClr val="tx1"/>
                </a:solidFill>
                <a:effectLst/>
                <a:latin typeface="+mn-lt"/>
                <a:ea typeface="+mn-ea"/>
                <a:cs typeface="+mn-cs"/>
                <a:hlinkClick r:id="rId3"/>
              </a:rPr>
              <a:t>https://www.canada.ca/fr/sante-canada/services/tabagisme-et-tabac/vapotage.html</a:t>
            </a:r>
            <a:endParaRPr lang="fr-CA"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000" kern="1200" dirty="0">
                <a:solidFill>
                  <a:schemeClr val="tx1"/>
                </a:solidFill>
                <a:effectLst/>
                <a:latin typeface="+mn-lt"/>
                <a:ea typeface="+mn-ea"/>
                <a:cs typeface="+mn-cs"/>
                <a:hlinkClick r:id="rId4"/>
              </a:rPr>
              <a:t>https://www.canada.ca/fr/sante-canada/services/tabagisme-et-tabac/vapotage/risques.html</a:t>
            </a:r>
            <a:endParaRPr lang="fr-CA"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Source</a:t>
            </a:r>
            <a:r>
              <a:rPr lang="fr-CA" sz="1200" b="1" kern="1200" baseline="0" dirty="0">
                <a:solidFill>
                  <a:schemeClr val="tx1"/>
                </a:solidFill>
                <a:effectLst/>
                <a:latin typeface="+mn-lt"/>
                <a:ea typeface="+mn-ea"/>
                <a:cs typeface="+mn-cs"/>
              </a:rPr>
              <a:t> de l'image </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Clipart PowerPoint</a:t>
            </a: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11</a:t>
            </a:fld>
            <a:endParaRPr lang="fr-CA" dirty="0"/>
          </a:p>
        </p:txBody>
      </p:sp>
    </p:spTree>
    <p:extLst>
      <p:ext uri="{BB962C8B-B14F-4D97-AF65-F5344CB8AC3E}">
        <p14:creationId xmlns:p14="http://schemas.microsoft.com/office/powerpoint/2010/main" val="3146540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32176"/>
            <a:ext cx="5608320" cy="4752527"/>
          </a:xfrm>
        </p:spPr>
        <p:txBody>
          <a:bodyPr/>
          <a:lstStyle/>
          <a:p>
            <a:pPr lvl="0"/>
            <a:r>
              <a:rPr lang="fr-CA" dirty="0"/>
              <a:t>Il existe des risques pour la santé liés aux substances chimiques présentes dans les produits de vapotage.</a:t>
            </a:r>
          </a:p>
          <a:p>
            <a:pPr lvl="0"/>
            <a:endParaRPr lang="fr-CA" sz="700" dirty="0">
              <a:effectLst/>
            </a:endParaRPr>
          </a:p>
          <a:p>
            <a:r>
              <a:rPr lang="fr-CA" dirty="0"/>
              <a:t>Le processus de vapotage exige que le liquide soit chauffé. Ce processus peut entraîner la création de </a:t>
            </a:r>
            <a:r>
              <a:rPr lang="fr-CA" b="1" dirty="0"/>
              <a:t>produits chimiques </a:t>
            </a:r>
            <a:r>
              <a:rPr lang="fr-CA" dirty="0"/>
              <a:t>(p. ex. le formaldéhyde, un gaz incolore présent dans les peintures, les détergents et les colles). Certains contaminants (p. ex. des </a:t>
            </a:r>
            <a:r>
              <a:rPr lang="fr-CA" b="1" dirty="0"/>
              <a:t>métaux lourds</a:t>
            </a:r>
            <a:r>
              <a:rPr lang="fr-CA" b="1" baseline="0" dirty="0"/>
              <a:t> </a:t>
            </a:r>
            <a:r>
              <a:rPr lang="fr-CA" baseline="0" dirty="0"/>
              <a:t>comme le</a:t>
            </a:r>
            <a:r>
              <a:rPr lang="fr-CA" dirty="0"/>
              <a:t> nickel, l'étain et l'aluminium) peuvent également se retrouver dans les produits de vapotage et ensuite dans la vapeur.</a:t>
            </a:r>
            <a:endParaRPr lang="fr-CA" sz="1050" dirty="0"/>
          </a:p>
          <a:p>
            <a:pPr marL="0" marR="0" lvl="0" indent="0"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3"/>
              </a:rPr>
              <a:t>https://www.canada.ca/fr/sante-canada/services/tabagisme-et-tabac/vapotage/risques.html#a1</a:t>
            </a:r>
            <a:endParaRPr lang="fr-CA" sz="1000" u="sng" kern="1200" dirty="0">
              <a:solidFill>
                <a:schemeClr val="tx1"/>
              </a:solidFill>
              <a:effectLst/>
              <a:latin typeface="+mn-lt"/>
              <a:ea typeface="+mn-ea"/>
              <a:cs typeface="+mn-cs"/>
            </a:endParaRPr>
          </a:p>
          <a:p>
            <a:pPr lvl="0">
              <a:defRPr/>
            </a:pPr>
            <a:endParaRPr lang="fr-CA" sz="1000" u="sng" dirty="0"/>
          </a:p>
          <a:p>
            <a:r>
              <a:rPr lang="fr-CA" dirty="0"/>
              <a:t>Le </a:t>
            </a:r>
            <a:r>
              <a:rPr lang="fr-CA" b="1" dirty="0"/>
              <a:t>diacétyle</a:t>
            </a:r>
            <a:r>
              <a:rPr lang="fr-CA" dirty="0"/>
              <a:t> est un produit chimique aromatisant utilisé pour donner des saveurs semblables à celles du beurre (comme dans le popcorn) ou d’autres saveurs aux produits alimentaires ainsi qu’aux produits de vapotage.</a:t>
            </a:r>
          </a:p>
          <a:p>
            <a:endParaRPr lang="fr-CA" sz="800" dirty="0"/>
          </a:p>
          <a:p>
            <a:r>
              <a:rPr lang="fr-CA" dirty="0"/>
              <a:t>Les produits chimiques utilisés pour aromatiser les produits de vapotage n'ont pas été testés du point de vue de la sécurité en ce qui concerne l'inhalation.</a:t>
            </a:r>
            <a:endParaRPr lang="fr-CA" dirty="0">
              <a:effectLst/>
            </a:endParaRPr>
          </a:p>
          <a:p>
            <a:pPr marL="0" marR="0" lvl="0" indent="0"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3"/>
              </a:rPr>
              <a:t>https://www.canada.ca/fr/sante-canada/services/tabagisme-et-tabac/vapotage/risques.html#a1</a:t>
            </a:r>
            <a:endParaRPr lang="fr-CA" sz="1000" kern="1200" dirty="0">
              <a:solidFill>
                <a:schemeClr val="tx1"/>
              </a:solidFill>
              <a:effectLst/>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fr-CA" sz="1000" u="sng" dirty="0">
                <a:hlinkClick r:id="rId4"/>
              </a:rPr>
              <a:t>https://www.cdc.gov/tobacco/infographics/youth/pdfs/e-cigarettes-usb-flash-508.pdf</a:t>
            </a:r>
            <a:r>
              <a:rPr lang="fr-CA" sz="1000" u="sng" dirty="0"/>
              <a:t> </a:t>
            </a:r>
          </a:p>
          <a:p>
            <a:endParaRPr lang="fr-CA" b="1" dirty="0"/>
          </a:p>
          <a:p>
            <a:pPr marL="0" marR="0" indent="0" defTabSz="914400" rtl="0" eaLnBrk="1" fontAlgn="auto" latinLnBrk="0" hangingPunct="1">
              <a:lnSpc>
                <a:spcPct val="100000"/>
              </a:lnSpc>
              <a:spcBef>
                <a:spcPts val="0"/>
              </a:spcBef>
              <a:spcAft>
                <a:spcPts val="0"/>
              </a:spcAft>
              <a:buClrTx/>
              <a:buSzTx/>
              <a:buFontTx/>
              <a:buNone/>
              <a:tabLst/>
              <a:defRPr/>
            </a:pPr>
            <a:r>
              <a:rPr lang="fr-CA" dirty="0"/>
              <a:t>Il est difficile de savoir ce que contiennent les produits de cigarettes électroniques. </a:t>
            </a:r>
          </a:p>
          <a:p>
            <a:pPr marL="0" marR="0" indent="0" defTabSz="914400" rtl="0" eaLnBrk="1" fontAlgn="auto" latinLnBrk="0" hangingPunct="1">
              <a:lnSpc>
                <a:spcPct val="100000"/>
              </a:lnSpc>
              <a:spcBef>
                <a:spcPts val="0"/>
              </a:spcBef>
              <a:spcAft>
                <a:spcPts val="0"/>
              </a:spcAft>
              <a:buClrTx/>
              <a:buSzTx/>
              <a:buFontTx/>
              <a:buNone/>
              <a:tabLst/>
              <a:defRPr/>
            </a:pPr>
            <a:r>
              <a:rPr lang="fr-CA" dirty="0"/>
              <a:t>Par exemple, on a découvert que certaines cigarettes électroniques indiquant 0 p. 100 de </a:t>
            </a:r>
            <a:r>
              <a:rPr lang="fr-CA" b="1" dirty="0"/>
              <a:t>nicotine</a:t>
            </a:r>
            <a:r>
              <a:rPr lang="fr-CA" dirty="0"/>
              <a:t> en contenait quand même. </a:t>
            </a:r>
          </a:p>
          <a:p>
            <a:pPr marL="0" marR="0" indent="0" defTabSz="914400" rtl="0" eaLnBrk="1" fontAlgn="auto" latinLnBrk="0" hangingPunct="1">
              <a:lnSpc>
                <a:spcPct val="100000"/>
              </a:lnSpc>
              <a:spcBef>
                <a:spcPts val="0"/>
              </a:spcBef>
              <a:spcAft>
                <a:spcPts val="0"/>
              </a:spcAft>
              <a:buClrTx/>
              <a:buSzTx/>
              <a:buFontTx/>
              <a:buNone/>
              <a:tabLst/>
              <a:defRPr/>
            </a:pPr>
            <a:r>
              <a:rPr lang="fr-CA" sz="1000" dirty="0">
                <a:hlinkClick r:id="rId5"/>
              </a:rPr>
              <a:t>https://www.cdc.gov/tobacco/basic_information/e-cigarettes/about-e-cigarettes.html#two</a:t>
            </a:r>
            <a:endParaRPr lang="fr-CA"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fr-CA" sz="800" dirty="0"/>
          </a:p>
          <a:p>
            <a:pPr defTabSz="931774">
              <a:defRPr/>
            </a:pPr>
            <a:r>
              <a:rPr lang="fr-CA" b="1" dirty="0"/>
              <a:t>Sources des images : </a:t>
            </a:r>
            <a:r>
              <a:rPr lang="fr-CA" dirty="0"/>
              <a:t>Pixabay et Clipart PowerPoint</a:t>
            </a:r>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12</a:t>
            </a:fld>
            <a:endParaRPr lang="fr-CA" dirty="0"/>
          </a:p>
        </p:txBody>
      </p:sp>
    </p:spTree>
    <p:extLst>
      <p:ext uri="{BB962C8B-B14F-4D97-AF65-F5344CB8AC3E}">
        <p14:creationId xmlns:p14="http://schemas.microsoft.com/office/powerpoint/2010/main" val="1098276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CA" sz="1000" b="0" i="0" u="sng" strike="noStrike" kern="1200" baseline="0" noProof="0" dirty="0">
                <a:solidFill>
                  <a:schemeClr val="tx1"/>
                </a:solidFill>
                <a:latin typeface="+mn-lt"/>
                <a:ea typeface="+mn-ea"/>
                <a:cs typeface="+mn-cs"/>
                <a:hlinkClick r:id="rId3"/>
              </a:rPr>
              <a:t>https://www.canada.ca/fr/sante-canada/services/tabagisme-et-tabac/effets-tabagisme/tabagisme-et-votre-organisme/dependance-nicotine.html</a:t>
            </a:r>
            <a:endParaRPr lang="fr-CA" sz="1000" b="0" i="0" u="none" strike="noStrike" kern="1200" baseline="0" noProof="0" dirty="0">
              <a:solidFill>
                <a:schemeClr val="tx1"/>
              </a:solidFill>
              <a:latin typeface="+mn-lt"/>
              <a:ea typeface="+mn-ea"/>
              <a:cs typeface="+mn-cs"/>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noProof="0" dirty="0">
              <a:solidFill>
                <a:schemeClr val="tx1"/>
              </a:solidFill>
              <a:effectLst/>
              <a:latin typeface="+mn-lt"/>
              <a:ea typeface="+mn-ea"/>
              <a:cs typeface="+mn-cs"/>
            </a:endParaRPr>
          </a:p>
          <a:p>
            <a:r>
              <a:rPr lang="fr-CA" b="1" noProof="0" dirty="0"/>
              <a:t>Source de l'image :</a:t>
            </a:r>
            <a:r>
              <a:rPr lang="fr-CA" b="1" baseline="0" noProof="0" dirty="0"/>
              <a:t> </a:t>
            </a:r>
            <a:r>
              <a:rPr lang="fr-CA" baseline="0" noProof="0" dirty="0"/>
              <a:t>Adobe Stock (achat)</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u="sng" kern="1200" noProof="0" dirty="0">
              <a:solidFill>
                <a:schemeClr val="tx1"/>
              </a:solidFill>
              <a:effectLst/>
              <a:latin typeface="+mn-lt"/>
              <a:ea typeface="+mn-ea"/>
              <a:cs typeface="+mn-cs"/>
            </a:endParaRPr>
          </a:p>
          <a:p>
            <a:endParaRPr lang="fr-CA" noProof="0"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13</a:t>
            </a:fld>
            <a:endParaRPr lang="fr-CA" dirty="0"/>
          </a:p>
        </p:txBody>
      </p:sp>
    </p:spTree>
    <p:extLst>
      <p:ext uri="{BB962C8B-B14F-4D97-AF65-F5344CB8AC3E}">
        <p14:creationId xmlns:p14="http://schemas.microsoft.com/office/powerpoint/2010/main" val="2850165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a:solidFill>
                  <a:schemeClr val="tx1"/>
                </a:solidFill>
                <a:effectLst/>
                <a:latin typeface="+mn-lt"/>
                <a:ea typeface="+mn-ea"/>
                <a:cs typeface="+mn-cs"/>
              </a:rPr>
              <a:t>Dans les </a:t>
            </a:r>
            <a:r>
              <a:rPr lang="fr-CA" sz="1200" b="0" kern="1200" dirty="0">
                <a:solidFill>
                  <a:schemeClr val="tx1"/>
                </a:solidFill>
                <a:effectLst/>
                <a:latin typeface="+mn-lt"/>
                <a:ea typeface="+mn-ea"/>
                <a:cs typeface="+mn-cs"/>
              </a:rPr>
              <a:t>substances de vapotage </a:t>
            </a:r>
            <a:r>
              <a:rPr lang="fr-CA" sz="1200" kern="1200" dirty="0">
                <a:solidFill>
                  <a:schemeClr val="tx1"/>
                </a:solidFill>
                <a:effectLst/>
                <a:latin typeface="+mn-lt"/>
                <a:ea typeface="+mn-ea"/>
                <a:cs typeface="+mn-cs"/>
              </a:rPr>
              <a:t>qui contiennent de la nicotine, la teneur en nicotine peut varier largement.</a:t>
            </a: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Certains mélanges</a:t>
            </a:r>
            <a:r>
              <a:rPr lang="fr-CA" sz="1200" kern="1200" baseline="0" dirty="0">
                <a:solidFill>
                  <a:schemeClr val="tx1"/>
                </a:solidFill>
                <a:effectLst/>
                <a:latin typeface="+mn-lt"/>
                <a:ea typeface="+mn-ea"/>
                <a:cs typeface="+mn-cs"/>
              </a:rPr>
              <a:t> </a:t>
            </a:r>
            <a:r>
              <a:rPr lang="fr-CA" sz="1100" kern="1200" baseline="0" dirty="0">
                <a:solidFill>
                  <a:schemeClr val="tx1"/>
                </a:solidFill>
                <a:effectLst/>
                <a:latin typeface="+mn-lt"/>
                <a:ea typeface="+mn-ea"/>
                <a:cs typeface="+mn-cs"/>
              </a:rPr>
              <a:t>qui </a:t>
            </a:r>
            <a:r>
              <a:rPr lang="fr-CA" sz="1200" kern="1200" dirty="0">
                <a:solidFill>
                  <a:schemeClr val="tx1"/>
                </a:solidFill>
                <a:effectLst/>
                <a:latin typeface="+mn-lt"/>
                <a:ea typeface="+mn-ea"/>
                <a:cs typeface="+mn-cs"/>
              </a:rPr>
              <a:t>ont une très faible teneur en nicotine</a:t>
            </a:r>
            <a:r>
              <a:rPr lang="fr-CA" sz="11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peuvent contenir plus de nicotine qu'une cigarette normale (p. ex. la JUUL).</a:t>
            </a:r>
            <a:endParaRPr lang="fr-CA" sz="1200" kern="1200" baseline="30000" dirty="0">
              <a:solidFill>
                <a:schemeClr val="tx1"/>
              </a:solidFill>
              <a:effectLst/>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fr-CA" sz="1000" kern="1200" dirty="0">
                <a:solidFill>
                  <a:schemeClr val="tx1"/>
                </a:solidFill>
                <a:effectLst/>
                <a:latin typeface="+mn-lt"/>
                <a:ea typeface="+mn-ea"/>
                <a:cs typeface="+mn-cs"/>
                <a:hlinkClick r:id="rId3"/>
              </a:rPr>
              <a:t>https://www.canada.ca/fr/sante-canada/services/tabagisme-et-tabac/vapotage.html</a:t>
            </a:r>
            <a:endParaRPr lang="fr-CA" sz="1000" kern="1200" dirty="0">
              <a:solidFill>
                <a:schemeClr val="tx1"/>
              </a:solidFill>
              <a:effectLst/>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fr-CA" sz="1000" u="sng" dirty="0">
                <a:cs typeface="Arial" panose="020B0604020202020204" pitchFamily="34" charset="0"/>
                <a:hlinkClick r:id="rId4"/>
              </a:rPr>
              <a:t>https://www.cdc.gov/tobacco/infographics/youth/pdfs/e-cigarettes-usb-flash-508.pdf</a:t>
            </a:r>
            <a:endParaRPr lang="fr-CA" sz="1000" u="sng" dirty="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CA" sz="1100" u="sng" dirty="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dirty="0"/>
              <a:t>Sources des </a:t>
            </a:r>
            <a:r>
              <a:rPr lang="fr-CA" b="1" baseline="0" dirty="0"/>
              <a:t>images : </a:t>
            </a:r>
            <a:r>
              <a:rPr lang="fr-CA" baseline="0" dirty="0"/>
              <a:t>Clipart PowerPoint, </a:t>
            </a:r>
            <a:r>
              <a:rPr lang="en-US" baseline="0" dirty="0"/>
              <a:t>Adobe Stock (achat) et Pixabay</a:t>
            </a:r>
            <a:endParaRPr lang="fr-CA"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a:p>
          <a:p>
            <a:endParaRPr lang="fr-CA" b="0" dirty="0">
              <a:effectLst/>
            </a:endParaRPr>
          </a:p>
          <a:p>
            <a:br>
              <a:rPr lang="fr-CA" sz="1200" kern="1200" dirty="0">
                <a:solidFill>
                  <a:schemeClr val="tx1"/>
                </a:solidFill>
                <a:effectLst/>
                <a:latin typeface="+mn-lt"/>
                <a:ea typeface="+mn-ea"/>
                <a:cs typeface="+mn-cs"/>
              </a:rPr>
            </a:br>
            <a:r>
              <a:rPr lang="fr-CA" sz="1200" kern="1200" dirty="0">
                <a:solidFill>
                  <a:schemeClr val="tx1"/>
                </a:solidFill>
                <a:effectLst/>
                <a:latin typeface="+mn-lt"/>
                <a:ea typeface="+mn-ea"/>
                <a:cs typeface="+mn-cs"/>
              </a:rPr>
              <a:t> </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14</a:t>
            </a:fld>
            <a:endParaRPr lang="fr-CA" dirty="0"/>
          </a:p>
        </p:txBody>
      </p:sp>
    </p:spTree>
    <p:extLst>
      <p:ext uri="{BB962C8B-B14F-4D97-AF65-F5344CB8AC3E}">
        <p14:creationId xmlns:p14="http://schemas.microsoft.com/office/powerpoint/2010/main" val="3330643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4768914"/>
          </a:xfrm>
        </p:spPr>
        <p:txBody>
          <a:bodyPr/>
          <a:lstStyle/>
          <a:p>
            <a:r>
              <a:rPr lang="fr-CA" sz="1200" b="1" kern="1200" noProof="0" dirty="0">
                <a:solidFill>
                  <a:schemeClr val="tx1"/>
                </a:solidFill>
                <a:effectLst/>
                <a:latin typeface="+mn-lt"/>
                <a:ea typeface="+mn-ea"/>
                <a:cs typeface="+mn-cs"/>
              </a:rPr>
              <a:t>Sels de nicotine dans la JUUL</a:t>
            </a:r>
          </a:p>
          <a:p>
            <a:r>
              <a:rPr lang="fr-CA" sz="1200" kern="1200" noProof="0" dirty="0">
                <a:solidFill>
                  <a:schemeClr val="tx1"/>
                </a:solidFill>
                <a:effectLst/>
                <a:latin typeface="+mn-lt"/>
                <a:ea typeface="+mn-ea"/>
                <a:cs typeface="+mn-cs"/>
              </a:rPr>
              <a:t>Les formulations de sels de nicotine sont une innovation relativement récente. </a:t>
            </a:r>
          </a:p>
          <a:p>
            <a:r>
              <a:rPr lang="fr-CA" sz="1000" kern="1200" noProof="0" dirty="0">
                <a:solidFill>
                  <a:schemeClr val="tx1"/>
                </a:solidFill>
                <a:effectLst/>
                <a:latin typeface="+mn-lt"/>
                <a:ea typeface="+mn-ea"/>
                <a:cs typeface="+mn-cs"/>
                <a:hlinkClick r:id="rId3"/>
              </a:rPr>
              <a:t>https://www.canada.ca/content/dam/hc-sc/documents/programs/consultation-reducing-youth-access-appeal-vaping-products-potential-regulatory-measures/consultation-reducing-youth-access-appeal-vaping-products-potential-regulatory-measures-fra.pdf</a:t>
            </a:r>
            <a:endParaRPr lang="fr-CA" sz="1000" kern="1200" noProof="0" dirty="0">
              <a:solidFill>
                <a:schemeClr val="tx1"/>
              </a:solidFill>
              <a:effectLst/>
              <a:latin typeface="+mn-lt"/>
              <a:ea typeface="+mn-ea"/>
              <a:cs typeface="+mn-cs"/>
            </a:endParaRPr>
          </a:p>
          <a:p>
            <a:r>
              <a:rPr lang="fr-CA" sz="1000" kern="1200" noProof="0" dirty="0">
                <a:solidFill>
                  <a:schemeClr val="tx1"/>
                </a:solidFill>
                <a:effectLst/>
                <a:latin typeface="+mn-lt"/>
                <a:ea typeface="+mn-ea"/>
                <a:cs typeface="+mn-cs"/>
                <a:hlinkClick r:id="rId4"/>
              </a:rPr>
              <a:t>https://www.canada.ca/fr/sante-canada/services/tabagisme-et-tabac/vapotage.html</a:t>
            </a:r>
            <a:endParaRPr lang="fr-CA" sz="1000" kern="1200" noProof="0" dirty="0">
              <a:solidFill>
                <a:schemeClr val="tx1"/>
              </a:solidFill>
              <a:effectLst/>
              <a:latin typeface="+mn-lt"/>
              <a:ea typeface="+mn-ea"/>
              <a:cs typeface="+mn-cs"/>
            </a:endParaRPr>
          </a:p>
          <a:p>
            <a:endParaRPr lang="fr-CA" sz="100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b="1" noProof="0" dirty="0"/>
              <a:t>Source de l’image : </a:t>
            </a:r>
            <a:r>
              <a:rPr lang="fr-CA" b="0" baseline="0" noProof="0" dirty="0"/>
              <a:t>Clipart PowerPoint</a:t>
            </a:r>
            <a:endParaRPr lang="fr-CA" b="0" noProof="0" dirty="0"/>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15</a:t>
            </a:fld>
            <a:endParaRPr lang="fr-CA" dirty="0"/>
          </a:p>
        </p:txBody>
      </p:sp>
    </p:spTree>
    <p:extLst>
      <p:ext uri="{BB962C8B-B14F-4D97-AF65-F5344CB8AC3E}">
        <p14:creationId xmlns:p14="http://schemas.microsoft.com/office/powerpoint/2010/main" val="4006950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4552890"/>
          </a:xfrm>
        </p:spPr>
        <p:txBody>
          <a:bodyPr/>
          <a:lstStyle/>
          <a:p>
            <a:r>
              <a:rPr lang="fr-CA" b="1" dirty="0"/>
              <a:t>Source</a:t>
            </a:r>
            <a:r>
              <a:rPr lang="fr-CA" b="1" baseline="0" dirty="0"/>
              <a:t> de l'image :</a:t>
            </a:r>
            <a:r>
              <a:rPr lang="fr-CA" b="1" dirty="0"/>
              <a:t> </a:t>
            </a:r>
            <a:r>
              <a:rPr lang="fr-CA" dirty="0"/>
              <a:t>Pixabay  </a:t>
            </a:r>
          </a:p>
          <a:p>
            <a:endParaRPr lang="fr-CA" dirty="0"/>
          </a:p>
          <a:p>
            <a:pPr lvl="0"/>
            <a:r>
              <a:rPr lang="fr-CA" dirty="0"/>
              <a:t>Certaines personnes utilisent les </a:t>
            </a:r>
            <a:r>
              <a:rPr lang="fr-CA"/>
              <a:t>cigarettes électroniques </a:t>
            </a:r>
            <a:r>
              <a:rPr lang="fr-CA" dirty="0"/>
              <a:t>pour inhaler des ingrédients actifs autres que la nicotine, dont le tétrahydrocannabinol (THC), les huiles de haschisch, les amphétamines et les cannabinoïdes synthétiques.</a:t>
            </a:r>
          </a:p>
          <a:p>
            <a:pPr lvl="0"/>
            <a:r>
              <a:rPr lang="fr-CA" sz="1000" dirty="0">
                <a:hlinkClick r:id="rId3"/>
              </a:rPr>
              <a:t>https://www.merckmanuals.com/fr-ca/professional/sujets-sp%C3%A9ciaux/drogues-illicites-et-substances-intoxicantes/vapotage</a:t>
            </a:r>
            <a:endParaRPr lang="fr-CA" sz="1000" dirty="0"/>
          </a:p>
          <a:p>
            <a:r>
              <a:rPr lang="fr-CA" sz="1000" dirty="0">
                <a:hlinkClick r:id="rId4"/>
              </a:rPr>
              <a:t>https://www.canada.ca/fr/sante-canada/services/tabagisme-et-tabac/vapotage/risques.html#a3</a:t>
            </a:r>
            <a:endParaRPr lang="fr-CA" sz="1000" dirty="0"/>
          </a:p>
          <a:p>
            <a:pPr lvl="0"/>
            <a:endParaRPr lang="fr-CA" dirty="0"/>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16</a:t>
            </a:fld>
            <a:endParaRPr lang="fr-CA" dirty="0"/>
          </a:p>
        </p:txBody>
      </p:sp>
    </p:spTree>
    <p:extLst>
      <p:ext uri="{BB962C8B-B14F-4D97-AF65-F5344CB8AC3E}">
        <p14:creationId xmlns:p14="http://schemas.microsoft.com/office/powerpoint/2010/main" val="4288158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098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a:t>Réponse :</a:t>
            </a:r>
            <a:r>
              <a:rPr lang="fr-CA" sz="1200" dirty="0"/>
              <a:t> </a:t>
            </a:r>
          </a:p>
          <a:p>
            <a:r>
              <a:rPr lang="fr-CA" sz="1200" b="1" dirty="0"/>
              <a:t>Vrai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CA" noProof="0" dirty="0">
                <a:solidFill>
                  <a:srgbClr val="000000"/>
                </a:solidFill>
              </a:rPr>
              <a:t>Le vapotage n'est pas sans risques, mais les adolescents s’y initient néanmoins.</a:t>
            </a:r>
          </a:p>
          <a:p>
            <a:pPr algn="just"/>
            <a:r>
              <a:rPr lang="fr-CA" b="0" dirty="0"/>
              <a:t>C'est tout un défi étant donné la hausse importante de l’usage chez les adolescents au cours des dernières années.  </a:t>
            </a:r>
          </a:p>
          <a:p>
            <a:pPr algn="just"/>
            <a:r>
              <a:rPr lang="fr-CA" sz="1000" u="sng" kern="1200" dirty="0">
                <a:solidFill>
                  <a:schemeClr val="tx1"/>
                </a:solidFill>
                <a:effectLst/>
                <a:latin typeface="+mn-lt"/>
                <a:ea typeface="+mn-ea"/>
                <a:cs typeface="+mn-cs"/>
                <a:hlinkClick r:id="rId3"/>
              </a:rPr>
              <a:t>https://tombepasdanslepiege.ca/publications#*</a:t>
            </a:r>
            <a:endParaRPr lang="fr-CA"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b="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18</a:t>
            </a:fld>
            <a:endParaRPr lang="fr-CA" dirty="0"/>
          </a:p>
        </p:txBody>
      </p:sp>
    </p:spTree>
    <p:extLst>
      <p:ext uri="{BB962C8B-B14F-4D97-AF65-F5344CB8AC3E}">
        <p14:creationId xmlns:p14="http://schemas.microsoft.com/office/powerpoint/2010/main" val="2902891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err="1"/>
              <a:t>Pixabay</a:t>
            </a:r>
            <a:endParaRPr lang="fr-FR" sz="1200" b="0" u="none"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247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396448" cy="4183380"/>
          </a:xfrm>
        </p:spPr>
        <p:txBody>
          <a:bodyPr/>
          <a:lstStyle/>
          <a:p>
            <a:r>
              <a:rPr lang="fr-CA" dirty="0"/>
              <a:t>Il est recommandé de commencer la présentation en évaluant les connaissances et les perceptions des jeunes en posant des questions ouvertes, telles que: </a:t>
            </a:r>
          </a:p>
          <a:p>
            <a:endParaRPr lang="fr-CA" dirty="0"/>
          </a:p>
          <a:p>
            <a:pPr marL="342900" indent="-166688">
              <a:buFont typeface="Arial" panose="020B0604020202020204" pitchFamily="34" charset="0"/>
              <a:buChar char="•"/>
            </a:pPr>
            <a:r>
              <a:rPr lang="fr-CA" b="1" dirty="0"/>
              <a:t>« Pourquoi certains jeunes s’initient au vapotage? »</a:t>
            </a:r>
          </a:p>
          <a:p>
            <a:pPr marL="342900" indent="-166688">
              <a:buFont typeface="Arial" panose="020B0604020202020204" pitchFamily="34" charset="0"/>
              <a:buChar char="•"/>
            </a:pPr>
            <a:r>
              <a:rPr lang="fr-CA" b="1" dirty="0"/>
              <a:t>« Qu’est-ce qui est attirant pour eux? »</a:t>
            </a:r>
          </a:p>
          <a:p>
            <a:endParaRPr lang="fr-CA" b="1" dirty="0"/>
          </a:p>
          <a:p>
            <a:r>
              <a:rPr lang="fr-CA" b="1" dirty="0"/>
              <a:t>Source de l'image : </a:t>
            </a:r>
            <a:r>
              <a:rPr lang="fr-CA" dirty="0" err="1"/>
              <a:t>Pexels</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2</a:t>
            </a:fld>
            <a:endParaRPr lang="fr-CA" dirty="0"/>
          </a:p>
        </p:txBody>
      </p:sp>
    </p:spTree>
    <p:extLst>
      <p:ext uri="{BB962C8B-B14F-4D97-AF65-F5344CB8AC3E}">
        <p14:creationId xmlns:p14="http://schemas.microsoft.com/office/powerpoint/2010/main" val="1231808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a:t>Réponse :</a:t>
            </a:r>
            <a:r>
              <a:rPr lang="fr-CA" sz="1200" dirty="0"/>
              <a:t> </a:t>
            </a:r>
          </a:p>
          <a:p>
            <a:r>
              <a:rPr lang="fr-CA" sz="1200" b="1" dirty="0"/>
              <a:t>Faux</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b="0" i="0" u="none" strike="noStrike" baseline="0" dirty="0"/>
              <a:t>Les produits chimiques utilisés pour aromatiser les produits de vapotage </a:t>
            </a:r>
            <a:r>
              <a:rPr lang="fr-CA" dirty="0"/>
              <a:t>présentent des risques pour la santé.</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dirty="0"/>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0" dirty="0"/>
              <a:t>Le liquide utilisé peut contenir de la nicotine et ce, peut importe la saveur. </a:t>
            </a: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000" b="0" i="0" u="sng" strike="noStrike" kern="1200" baseline="0" dirty="0">
                <a:solidFill>
                  <a:schemeClr val="tx1"/>
                </a:solidFill>
                <a:latin typeface="+mn-lt"/>
                <a:ea typeface="+mn-ea"/>
                <a:cs typeface="+mn-cs"/>
                <a:hlinkClick r:id="rId3"/>
              </a:rPr>
              <a:t>https://www.canada.ca/fr/sante-canada/services/tabagisme-et-tabac/vapotage/risques.html</a:t>
            </a:r>
            <a:endParaRPr lang="fr-CA" sz="1000" b="0" i="0" u="none" strike="noStrike" kern="1200" baseline="0" dirty="0">
              <a:solidFill>
                <a:schemeClr val="tx1"/>
              </a:solidFill>
              <a:latin typeface="+mn-lt"/>
              <a:ea typeface="+mn-ea"/>
              <a:cs typeface="+mn-cs"/>
              <a:hlinkClick r:id="rId3"/>
            </a:endParaRPr>
          </a:p>
          <a:p>
            <a:pPr marL="0" indent="0">
              <a:buFont typeface="Arial" panose="020B0604020202020204" pitchFamily="34" charset="0"/>
              <a:buNone/>
            </a:pPr>
            <a:endParaRPr lang="fr-CA" b="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err="1"/>
              <a:t>Pixabay</a:t>
            </a:r>
            <a:endParaRPr lang="fr-FR" sz="1200" b="0" u="none"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510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21</a:t>
            </a:fld>
            <a:endParaRPr lang="fr-CA" dirty="0"/>
          </a:p>
        </p:txBody>
      </p:sp>
    </p:spTree>
    <p:extLst>
      <p:ext uri="{BB962C8B-B14F-4D97-AF65-F5344CB8AC3E}">
        <p14:creationId xmlns:p14="http://schemas.microsoft.com/office/powerpoint/2010/main" val="2207243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a:t>Réponse :</a:t>
            </a:r>
            <a:r>
              <a:rPr lang="fr-CA" sz="1200" dirty="0"/>
              <a:t> </a:t>
            </a:r>
          </a:p>
          <a:p>
            <a:r>
              <a:rPr lang="fr-CA" sz="1200" b="1" dirty="0"/>
              <a:t>Faux</a:t>
            </a:r>
          </a:p>
          <a:p>
            <a:pPr algn="just"/>
            <a:r>
              <a:rPr lang="fr-CA" sz="1200" b="0" dirty="0"/>
              <a:t>En général, les cigarettes électroniques contiennent du propylèneglycol, du glycérol, des saveurs concentrées et de la nicotine. On retrouve aussi plusieurs autres composants chimiques dans les cartouches, dans la solution et dans l'aérosol.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3"/>
              </a:rPr>
              <a:t>https://tombepasdanslepiege.ca/publications#*</a:t>
            </a:r>
            <a:endParaRPr lang="fr-CA" sz="1000" b="0" u="sng" kern="1200" dirty="0">
              <a:solidFill>
                <a:schemeClr val="tx1"/>
              </a:solidFill>
              <a:effectLst/>
              <a:latin typeface="+mn-lt"/>
              <a:ea typeface="+mn-ea"/>
              <a:cs typeface="+mn-cs"/>
            </a:endParaRPr>
          </a:p>
          <a:p>
            <a:endParaRPr lang="fr-CA" sz="1200" b="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22</a:t>
            </a:fld>
            <a:endParaRPr lang="fr-CA" dirty="0"/>
          </a:p>
        </p:txBody>
      </p:sp>
    </p:spTree>
    <p:extLst>
      <p:ext uri="{BB962C8B-B14F-4D97-AF65-F5344CB8AC3E}">
        <p14:creationId xmlns:p14="http://schemas.microsoft.com/office/powerpoint/2010/main" val="2996971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a:t>Réponse :</a:t>
            </a:r>
            <a:r>
              <a:rPr lang="fr-CA"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d</a:t>
            </a:r>
            <a:r>
              <a:rPr lang="fr-CA" sz="1200" b="1" dirty="0"/>
              <a:t>. Toutes ces réponses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dirty="0"/>
              <a:t>Les produits de vapotage contiennent des substances chimiques nocives pour la santé.</a:t>
            </a:r>
            <a:endParaRPr lang="fr-CA" sz="1200" b="0" i="0" u="none" strike="noStrike" baseline="0" dirty="0"/>
          </a:p>
          <a:p>
            <a:pPr>
              <a:defRPr/>
            </a:pPr>
            <a:r>
              <a:rPr lang="fr-CA" sz="1000" u="sng" kern="1200" dirty="0">
                <a:solidFill>
                  <a:schemeClr val="tx1"/>
                </a:solidFill>
                <a:effectLst/>
                <a:latin typeface="+mn-lt"/>
                <a:ea typeface="+mn-ea"/>
                <a:cs typeface="+mn-cs"/>
                <a:hlinkClick r:id="rId3"/>
              </a:rPr>
              <a:t>https://www.canada.ca/fr/sante-canada/services/tabagisme-et-tabac/vapotage/risques.html#a1</a:t>
            </a:r>
            <a:endParaRPr lang="fr-CA"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b="1"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solidFill>
                  <a:prstClr val="black"/>
                </a:solidFill>
              </a:rPr>
              <a:pPr/>
              <a:t>23</a:t>
            </a:fld>
            <a:endParaRPr lang="fr-CA" dirty="0">
              <a:solidFill>
                <a:prstClr val="black"/>
              </a:solidFill>
            </a:endParaRPr>
          </a:p>
        </p:txBody>
      </p:sp>
    </p:spTree>
    <p:extLst>
      <p:ext uri="{BB962C8B-B14F-4D97-AF65-F5344CB8AC3E}">
        <p14:creationId xmlns:p14="http://schemas.microsoft.com/office/powerpoint/2010/main" val="2472562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941070" y="4416107"/>
            <a:ext cx="5128260" cy="4183380"/>
          </a:xfrm>
        </p:spPr>
        <p:txBody>
          <a:bodyPr/>
          <a:lstStyle/>
          <a:p>
            <a:r>
              <a:rPr lang="fr-FR" sz="1200" b="1" u="none" dirty="0"/>
              <a:t>Réponse </a:t>
            </a:r>
            <a:r>
              <a:rPr lang="fr-FR" sz="1200" b="1" dirty="0"/>
              <a:t>: </a:t>
            </a:r>
          </a:p>
          <a:p>
            <a:r>
              <a:rPr lang="fr-FR" sz="1200" b="1" dirty="0"/>
              <a:t>Vrai</a:t>
            </a:r>
          </a:p>
          <a:p>
            <a:r>
              <a:rPr lang="fr-FR" sz="1200" b="0" dirty="0"/>
              <a:t>Par exemple, dans la </a:t>
            </a:r>
            <a:r>
              <a:rPr lang="fr-FR" sz="1200" dirty="0"/>
              <a:t>JUUL, la teneur en nicotine peut s'élever à l'équivalent de 20 cigarettes ordinaires. Ceci entraîne</a:t>
            </a:r>
            <a:r>
              <a:rPr lang="fr-FR" sz="1200" baseline="0" dirty="0"/>
              <a:t> des risques, donc il faut faire </a:t>
            </a:r>
            <a:r>
              <a:rPr lang="fr-FR" sz="1200" b="1" baseline="0" dirty="0"/>
              <a:t>attention</a:t>
            </a:r>
            <a:r>
              <a:rPr lang="fr-FR" sz="1200" baseline="0" dirty="0"/>
              <a:t>!</a:t>
            </a:r>
            <a:endParaRPr lang="fr-CA" sz="1200" dirty="0"/>
          </a:p>
          <a:p>
            <a:r>
              <a:rPr lang="fr-CA" sz="1000" u="sng" dirty="0">
                <a:hlinkClick r:id="rId3"/>
              </a:rPr>
              <a:t>https://www.canada.ca/fr/sante-canada/services/tabagisme-et-tabac/vapotage.html</a:t>
            </a:r>
            <a:endParaRPr lang="fr-CA" sz="1000" u="sng" dirty="0"/>
          </a:p>
          <a:p>
            <a:endParaRPr lang="fr-CA"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a:t>
            </a:r>
            <a:r>
              <a:rPr lang="fr-FR" sz="1200" b="0" u="none" dirty="0"/>
              <a:t> 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9177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On vous propose </a:t>
            </a:r>
            <a:r>
              <a:rPr lang="fr-CA" dirty="0"/>
              <a:t>d'engager un dialogue </a:t>
            </a:r>
            <a:r>
              <a:rPr lang="fr-CA" b="0" dirty="0"/>
              <a:t>sur les thèmes abordés dans ce module </a:t>
            </a:r>
            <a:r>
              <a:rPr lang="fr-CA" dirty="0"/>
              <a:t>et d’encourager les élèves à participer activement à des discussions de groupe</a:t>
            </a:r>
            <a:r>
              <a:rPr lang="fr-CA" b="0" dirty="0"/>
              <a:t>. </a:t>
            </a:r>
          </a:p>
          <a:p>
            <a:endParaRPr lang="fr-CA" dirty="0"/>
          </a:p>
          <a:p>
            <a:r>
              <a:rPr lang="fr-CA" b="1" dirty="0"/>
              <a:t>Source de l’image : </a:t>
            </a:r>
            <a:r>
              <a:rPr lang="fr-CA" dirty="0"/>
              <a:t>Pixabay</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641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0" baseline="0" noProof="0" dirty="0"/>
              <a:t>La présentation est divisée en cinq modules. À la fin de chaque module, il y a des questions pour tester les connaissances, suivies d'une période de discussion.</a:t>
            </a:r>
          </a:p>
          <a:p>
            <a:endParaRPr lang="fr-CA" b="0" baseline="0" noProof="0" dirty="0"/>
          </a:p>
          <a:p>
            <a:r>
              <a:rPr lang="fr-CA" b="1" baseline="0" noProof="0" dirty="0"/>
              <a:t>Module 1</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0" dirty="0">
                <a:cs typeface="Aharoni" panose="02010803020104030203" pitchFamily="2" charset="-79"/>
              </a:rPr>
              <a:t>Qu'est-ce que la cigarette électronique?</a:t>
            </a:r>
          </a:p>
          <a:p>
            <a:endParaRPr lang="fr-CA" b="0" baseline="0" noProof="0" dirty="0"/>
          </a:p>
          <a:p>
            <a:r>
              <a:rPr lang="fr-CA" b="1" baseline="0" noProof="0" dirty="0"/>
              <a:t>Module 2</a:t>
            </a:r>
          </a:p>
          <a:p>
            <a:r>
              <a:rPr lang="fr-CA" b="0" baseline="0" noProof="0" dirty="0"/>
              <a:t>Effets néfastes de la nicotine</a:t>
            </a:r>
          </a:p>
          <a:p>
            <a:endParaRPr lang="fr-CA" b="0" baseline="0" noProof="0" dirty="0"/>
          </a:p>
          <a:p>
            <a:r>
              <a:rPr lang="fr-CA" b="1" baseline="0" noProof="0" dirty="0"/>
              <a:t>Module 3</a:t>
            </a:r>
          </a:p>
          <a:p>
            <a:r>
              <a:rPr lang="fr-CA" b="0" baseline="0" noProof="0" dirty="0"/>
              <a:t>Historique et marketing</a:t>
            </a:r>
          </a:p>
          <a:p>
            <a:endParaRPr lang="fr-CA" b="0" baseline="0" noProof="0" dirty="0"/>
          </a:p>
          <a:p>
            <a:r>
              <a:rPr lang="fr-CA" b="1" baseline="0" noProof="0" dirty="0"/>
              <a:t>Module 4</a:t>
            </a:r>
          </a:p>
          <a:p>
            <a:r>
              <a:rPr lang="fr-CA" b="0" baseline="0" noProof="0" dirty="0"/>
              <a:t>Lois et politiques</a:t>
            </a:r>
          </a:p>
          <a:p>
            <a:endParaRPr lang="fr-CA" b="0" baseline="0" noProof="0" dirty="0"/>
          </a:p>
          <a:p>
            <a:r>
              <a:rPr lang="fr-CA" b="1" baseline="0" noProof="0" dirty="0"/>
              <a:t>Module 5</a:t>
            </a:r>
          </a:p>
          <a:p>
            <a:r>
              <a:rPr lang="fr-CA" b="0" baseline="0" noProof="0" dirty="0"/>
              <a:t>Stratégies de refus</a:t>
            </a:r>
          </a:p>
          <a:p>
            <a:endParaRPr lang="fr-CA" dirty="0"/>
          </a:p>
          <a:p>
            <a:r>
              <a:rPr lang="fr-CA" b="1" dirty="0"/>
              <a:t>Source de l'image : </a:t>
            </a:r>
            <a:r>
              <a:rPr lang="fr-CA" dirty="0" err="1"/>
              <a:t>Pixabay</a:t>
            </a:r>
            <a:endParaRPr lang="fr-CA" dirty="0"/>
          </a:p>
          <a:p>
            <a:endParaRPr lang="fr-CA" b="0" baseline="0" noProof="0"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3</a:t>
            </a:fld>
            <a:endParaRPr lang="fr-CA" dirty="0"/>
          </a:p>
        </p:txBody>
      </p:sp>
    </p:spTree>
    <p:extLst>
      <p:ext uri="{BB962C8B-B14F-4D97-AF65-F5344CB8AC3E}">
        <p14:creationId xmlns:p14="http://schemas.microsoft.com/office/powerpoint/2010/main" val="1387019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46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6107"/>
            <a:ext cx="5608320" cy="4183380"/>
          </a:xfrm>
        </p:spPr>
        <p:txBody>
          <a:bodyPr/>
          <a:lstStyle/>
          <a:p>
            <a:pPr lvl="0"/>
            <a:r>
              <a:rPr lang="fr-CA" noProof="0" dirty="0"/>
              <a:t>Plusieurs personnes croient à tort que la cigarette électronique est inoffensive.   </a:t>
            </a:r>
          </a:p>
          <a:p>
            <a:pPr lvl="0"/>
            <a:r>
              <a:rPr lang="fr-CA" sz="1000" noProof="0" dirty="0">
                <a:effectLst/>
                <a:hlinkClick r:id="rId3"/>
              </a:rPr>
              <a:t>https://www.canada.ca/fr/services/sante/publications/vie-saine/parler-vapotage-adolescent-fiche-conseils-parents.html</a:t>
            </a:r>
            <a:endParaRPr lang="fr-CA" sz="1000" noProof="0" dirty="0">
              <a:effectLst/>
            </a:endParaRPr>
          </a:p>
          <a:p>
            <a:pPr lvl="0"/>
            <a:endParaRPr lang="fr-CA" noProof="0" dirty="0">
              <a:effectLst/>
            </a:endParaRPr>
          </a:p>
          <a:p>
            <a:pPr lvl="0"/>
            <a:r>
              <a:rPr lang="fr-CA" b="1" u="sng" noProof="0" dirty="0">
                <a:effectLst/>
              </a:rPr>
              <a:t>Important</a:t>
            </a:r>
            <a:r>
              <a:rPr lang="fr-CA" b="1" u="none" noProof="0" dirty="0">
                <a:effectLst/>
              </a:rPr>
              <a:t> :</a:t>
            </a:r>
            <a:endParaRPr lang="fr-CA" b="1" u="sng" noProof="0" dirty="0">
              <a:effectLst/>
            </a:endParaRPr>
          </a:p>
          <a:p>
            <a:pPr lvl="0"/>
            <a:r>
              <a:rPr lang="fr-CA" b="1" noProof="0" dirty="0">
                <a:effectLst/>
              </a:rPr>
              <a:t>Le vapotage a pour but d'aider les personnes qui fument à cesser de fumer. Il n'est pas destiné aux jeunes ni aux non-fumeurs.</a:t>
            </a:r>
          </a:p>
          <a:p>
            <a:pPr lvl="0"/>
            <a:r>
              <a:rPr lang="fr-CA" sz="1000" noProof="0" dirty="0">
                <a:effectLst/>
                <a:hlinkClick r:id="rId4"/>
              </a:rPr>
              <a:t>https://www.canada.ca/fr/sante-canada/services/publications/vie-saine/parler-vapotage-jeunes-fiche-conseils.html</a:t>
            </a:r>
            <a:endParaRPr lang="fr-CA" sz="1000" noProof="0" dirty="0">
              <a:effectLst/>
            </a:endParaRPr>
          </a:p>
          <a:p>
            <a:pPr lvl="0"/>
            <a:endParaRPr lang="fr-CA" noProof="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noProof="0" dirty="0"/>
              <a:t>Source de l'image : </a:t>
            </a:r>
            <a:r>
              <a:rPr lang="fr-CA" b="0" noProof="0" dirty="0"/>
              <a:t>Pixabay</a:t>
            </a:r>
            <a:endParaRPr lang="fr-CA" noProof="0" dirty="0"/>
          </a:p>
          <a:p>
            <a:endParaRPr lang="en-US" dirty="0"/>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5</a:t>
            </a:fld>
            <a:endParaRPr lang="fr-CA" dirty="0"/>
          </a:p>
        </p:txBody>
      </p:sp>
    </p:spTree>
    <p:extLst>
      <p:ext uri="{BB962C8B-B14F-4D97-AF65-F5344CB8AC3E}">
        <p14:creationId xmlns:p14="http://schemas.microsoft.com/office/powerpoint/2010/main" val="3600645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81100" y="696913"/>
            <a:ext cx="4648200" cy="3486150"/>
          </a:xfrm>
        </p:spPr>
      </p:sp>
      <p:sp>
        <p:nvSpPr>
          <p:cNvPr id="3" name="Espace réservé des commentaires 2"/>
          <p:cNvSpPr>
            <a:spLocks noGrp="1"/>
          </p:cNvSpPr>
          <p:nvPr>
            <p:ph type="body" idx="1"/>
          </p:nvPr>
        </p:nvSpPr>
        <p:spPr>
          <a:xfrm>
            <a:off x="701040" y="4415790"/>
            <a:ext cx="5612472" cy="4183380"/>
          </a:xfrm>
        </p:spPr>
        <p:txBody>
          <a:bodyPr/>
          <a:lstStyle/>
          <a:p>
            <a:r>
              <a:rPr lang="fr-CA" noProof="0" dirty="0">
                <a:solidFill>
                  <a:srgbClr val="000000"/>
                </a:solidFill>
              </a:rPr>
              <a:t>Le vapotage n'est pas sans risque, mais les adolescents canadiens s’y initient néanmoins.</a:t>
            </a:r>
          </a:p>
          <a:p>
            <a:endParaRPr lang="fr-CA" noProof="0" dirty="0">
              <a:solidFill>
                <a:srgbClr val="000000"/>
              </a:solidFill>
            </a:endParaRPr>
          </a:p>
          <a:p>
            <a:r>
              <a:rPr lang="fr-CA" noProof="0" dirty="0">
                <a:solidFill>
                  <a:srgbClr val="000000"/>
                </a:solidFill>
              </a:rPr>
              <a:t>Selon un récent sondage de Santé Canada (2021-2022), 29 % des élèves de la 7</a:t>
            </a:r>
            <a:r>
              <a:rPr lang="fr-CA" baseline="30000" noProof="0" dirty="0">
                <a:solidFill>
                  <a:srgbClr val="000000"/>
                </a:solidFill>
              </a:rPr>
              <a:t>e</a:t>
            </a:r>
            <a:r>
              <a:rPr lang="fr-CA" noProof="0" dirty="0">
                <a:solidFill>
                  <a:srgbClr val="000000"/>
                </a:solidFill>
              </a:rPr>
              <a:t> à la 12</a:t>
            </a:r>
            <a:r>
              <a:rPr lang="fr-CA" baseline="30000" noProof="0" dirty="0">
                <a:solidFill>
                  <a:srgbClr val="000000"/>
                </a:solidFill>
              </a:rPr>
              <a:t>e</a:t>
            </a:r>
            <a:r>
              <a:rPr lang="fr-CA" noProof="0" dirty="0">
                <a:solidFill>
                  <a:srgbClr val="000000"/>
                </a:solidFill>
              </a:rPr>
              <a:t> année ont déjà utilisé la cigarette électronique. De plus, selon le C</a:t>
            </a:r>
            <a:r>
              <a:rPr lang="fr-CA" u="none" noProof="0" dirty="0">
                <a:solidFill>
                  <a:srgbClr val="000000"/>
                </a:solidFill>
              </a:rPr>
              <a:t>onseil</a:t>
            </a:r>
            <a:r>
              <a:rPr lang="fr-CA" u="none" baseline="0" noProof="0" dirty="0">
                <a:solidFill>
                  <a:srgbClr val="000000"/>
                </a:solidFill>
              </a:rPr>
              <a:t> de la santé du Nouveau-Brunswick (2021-2022), 28 % des élèves de la 6</a:t>
            </a:r>
            <a:r>
              <a:rPr lang="fr-CA" u="none" baseline="30000" noProof="0" dirty="0">
                <a:solidFill>
                  <a:srgbClr val="000000"/>
                </a:solidFill>
              </a:rPr>
              <a:t>e</a:t>
            </a:r>
            <a:r>
              <a:rPr lang="fr-CA" u="none" baseline="0" noProof="0" dirty="0">
                <a:solidFill>
                  <a:srgbClr val="000000"/>
                </a:solidFill>
              </a:rPr>
              <a:t> à la 12</a:t>
            </a:r>
            <a:r>
              <a:rPr lang="fr-CA" u="none" baseline="30000" noProof="0" dirty="0">
                <a:solidFill>
                  <a:srgbClr val="000000"/>
                </a:solidFill>
              </a:rPr>
              <a:t>e</a:t>
            </a:r>
            <a:r>
              <a:rPr lang="fr-CA" u="none" baseline="0" noProof="0" dirty="0">
                <a:solidFill>
                  <a:srgbClr val="000000"/>
                </a:solidFill>
              </a:rPr>
              <a:t> année ont u</a:t>
            </a:r>
            <a:r>
              <a:rPr lang="fr-CA" sz="1200" b="0" i="0" u="none" strike="noStrike" kern="1200" baseline="0" noProof="0" dirty="0">
                <a:solidFill>
                  <a:srgbClr val="000000"/>
                </a:solidFill>
                <a:latin typeface="+mn-lt"/>
                <a:ea typeface="+mn-ea"/>
                <a:cs typeface="+mn-cs"/>
              </a:rPr>
              <a:t>tilisé</a:t>
            </a:r>
            <a:r>
              <a:rPr lang="fr-CA" sz="1200" b="0" i="0" u="none" strike="noStrike" kern="1200" baseline="0" noProof="0" dirty="0">
                <a:solidFill>
                  <a:srgbClr val="000000"/>
                </a:solidFill>
              </a:rPr>
              <a:t> des cigarettes électroniques (« vapes »).</a:t>
            </a:r>
          </a:p>
          <a:p>
            <a:endParaRPr lang="fr-CA" b="1" noProof="0" dirty="0">
              <a:solidFill>
                <a:srgbClr val="000000"/>
              </a:solidFill>
            </a:endParaRPr>
          </a:p>
          <a:p>
            <a:r>
              <a:rPr lang="fr-CA" noProof="0" dirty="0">
                <a:solidFill>
                  <a:srgbClr val="000000"/>
                </a:solidFill>
              </a:rPr>
              <a:t>Santé Canada (2021-2022)</a:t>
            </a:r>
          </a:p>
          <a:p>
            <a:r>
              <a:rPr lang="fr-CA" sz="1000" noProof="0" dirty="0">
                <a:solidFill>
                  <a:srgbClr val="000000"/>
                </a:solidFill>
                <a:hlinkClick r:id="rId3"/>
              </a:rPr>
              <a:t>https://www.canada.ca/fr/sante-canada/services/enquete-canadienne-tabac-alcool-et-drogues-eleves/2021-2022-sommaire.html</a:t>
            </a:r>
            <a:endParaRPr lang="fr-CA" sz="1000" noProof="0" dirty="0">
              <a:solidFill>
                <a:srgbClr val="000000"/>
              </a:solidFill>
            </a:endParaRPr>
          </a:p>
          <a:p>
            <a:endParaRPr lang="fr-CA" noProof="0" dirty="0">
              <a:solidFill>
                <a:srgbClr val="000000"/>
              </a:solidFill>
            </a:endParaRPr>
          </a:p>
          <a:p>
            <a:r>
              <a:rPr lang="fr-CA" u="none" noProof="0" dirty="0">
                <a:solidFill>
                  <a:srgbClr val="000000"/>
                </a:solidFill>
              </a:rPr>
              <a:t>Conseil</a:t>
            </a:r>
            <a:r>
              <a:rPr lang="fr-CA" u="none" baseline="0" noProof="0" dirty="0">
                <a:solidFill>
                  <a:srgbClr val="000000"/>
                </a:solidFill>
              </a:rPr>
              <a:t> de la santé du Nouveau-Brunswick (2021-2022)</a:t>
            </a:r>
            <a:endParaRPr lang="fr-CA" sz="1200" kern="1200" dirty="0">
              <a:solidFill>
                <a:schemeClr val="tx1"/>
              </a:solidFill>
              <a:effectLst/>
              <a:latin typeface="+mn-lt"/>
              <a:ea typeface="+mn-ea"/>
              <a:cs typeface="+mn-cs"/>
            </a:endParaRPr>
          </a:p>
          <a:p>
            <a:r>
              <a:rPr lang="fr-CA" sz="1000" u="sng" noProof="0" dirty="0">
                <a:solidFill>
                  <a:srgbClr val="00B0F0"/>
                </a:solidFill>
                <a:hlinkClick r:id="rId4"/>
              </a:rPr>
              <a:t>https://csnb.ca/tableau/6e-12e-annee-consommation-de-substances?cuts=NB</a:t>
            </a:r>
            <a:endParaRPr lang="fr-CA" sz="1000" u="sng" noProof="0" dirty="0">
              <a:solidFill>
                <a:srgbClr val="00B0F0"/>
              </a:solidFill>
            </a:endParaRPr>
          </a:p>
          <a:p>
            <a:endParaRPr lang="fr-CA" u="sng" noProof="0" dirty="0">
              <a:solidFill>
                <a:srgbClr val="00B0F0"/>
              </a:solidFill>
            </a:endParaRPr>
          </a:p>
          <a:p>
            <a:r>
              <a:rPr lang="fr-CA" noProof="0" dirty="0"/>
              <a:t>L'édition 2021-2022 de ce sondage a été menée pendant la pandémie de COVID-19. Il se peut que certaines écoles aient eu une participation plus faible de leurs élèves que les années précédentes. Certains élèves ont participé à ce sondage pendant des périodes d'apprentissage à distance.</a:t>
            </a:r>
          </a:p>
          <a:p>
            <a:r>
              <a:rPr lang="fr-CA" sz="1000" noProof="0" dirty="0">
                <a:hlinkClick r:id="rId5"/>
              </a:rPr>
              <a:t>https://csnb.ca/tableau/6e-12e-annee-consommation-de-substances?cuts=NB#about</a:t>
            </a:r>
            <a:endParaRPr lang="fr-CA" sz="1000" noProof="0" dirty="0"/>
          </a:p>
          <a:p>
            <a:endParaRPr lang="fr-CA" noProof="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baseline="0" noProof="0" dirty="0"/>
              <a:t>Source des images : </a:t>
            </a:r>
            <a:r>
              <a:rPr lang="fr-CA" b="0" baseline="0" noProof="0" dirty="0"/>
              <a:t>Clipart PowerPoint</a:t>
            </a:r>
          </a:p>
          <a:p>
            <a:endParaRPr lang="fr-CA" u="sng" noProof="0" dirty="0">
              <a:solidFill>
                <a:srgbClr val="00B0F0"/>
              </a:solidFill>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099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12472" cy="41833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aseline="0" noProof="0" dirty="0">
                <a:hlinkClick r:id="rId3"/>
              </a:rPr>
              <a:t>https://csnb.ca/tableau/6e-12e-annee-consommation-de-substances?cuts=NB</a:t>
            </a:r>
            <a:endParaRPr lang="fr-CA" sz="100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aseline="0" noProof="0" dirty="0">
                <a:hlinkClick r:id="rId4"/>
              </a:rPr>
              <a:t>https://csnb.ca/indicateurs/sh_vap01_1</a:t>
            </a:r>
            <a:endParaRPr lang="fr-CA" sz="1000" baseline="0" noProof="0" dirty="0"/>
          </a:p>
          <a:p>
            <a:pPr lvl="0">
              <a:defRPr/>
            </a:pPr>
            <a:endParaRPr lang="fr-CA" b="1" dirty="0"/>
          </a:p>
          <a:p>
            <a:pPr lvl="0">
              <a:defRPr/>
            </a:pPr>
            <a:r>
              <a:rPr lang="fr-CA" dirty="0"/>
              <a:t>Au Nouveau-Brunswick, il y a 28 % des élèves de la 6</a:t>
            </a:r>
            <a:r>
              <a:rPr lang="fr-CA" baseline="30000" dirty="0"/>
              <a:t>e</a:t>
            </a:r>
            <a:r>
              <a:rPr lang="fr-CA" dirty="0"/>
              <a:t> à la 12</a:t>
            </a:r>
            <a:r>
              <a:rPr lang="fr-CA" baseline="30000" dirty="0"/>
              <a:t>e</a:t>
            </a:r>
            <a:r>
              <a:rPr lang="fr-CA" dirty="0"/>
              <a:t> année qui indiquent avoir déjà utilisé une cigarette électronique, ne serait-ce qu’une ou deux fois :</a:t>
            </a:r>
          </a:p>
          <a:p>
            <a:pPr marL="171450" lvl="0" indent="-171450">
              <a:buFont typeface="Arial" panose="020B0604020202020204" pitchFamily="34" charset="0"/>
              <a:buChar char="•"/>
              <a:defRPr/>
            </a:pPr>
            <a:r>
              <a:rPr lang="fr-CA" dirty="0"/>
              <a:t>De la 6</a:t>
            </a:r>
            <a:r>
              <a:rPr lang="fr-CA" baseline="30000" dirty="0"/>
              <a:t>e</a:t>
            </a:r>
            <a:r>
              <a:rPr lang="fr-CA" dirty="0"/>
              <a:t> à la 8</a:t>
            </a:r>
            <a:r>
              <a:rPr lang="fr-CA" baseline="30000" dirty="0"/>
              <a:t>e</a:t>
            </a:r>
            <a:r>
              <a:rPr lang="fr-CA" dirty="0"/>
              <a:t> année : 11 % </a:t>
            </a:r>
          </a:p>
          <a:p>
            <a:pPr marL="171450" lvl="0" indent="-171450">
              <a:buFont typeface="Arial" panose="020B0604020202020204" pitchFamily="34" charset="0"/>
              <a:buChar char="•"/>
              <a:defRPr/>
            </a:pPr>
            <a:r>
              <a:rPr lang="fr-CA" dirty="0"/>
              <a:t>De la 9</a:t>
            </a:r>
            <a:r>
              <a:rPr lang="fr-CA" baseline="30000" dirty="0"/>
              <a:t>e</a:t>
            </a:r>
            <a:r>
              <a:rPr lang="fr-CA" dirty="0"/>
              <a:t> à la 12</a:t>
            </a:r>
            <a:r>
              <a:rPr lang="fr-CA" baseline="30000" dirty="0"/>
              <a:t>e</a:t>
            </a:r>
            <a:r>
              <a:rPr lang="fr-CA" dirty="0"/>
              <a:t> année : 41 %</a:t>
            </a:r>
            <a:endParaRPr lang="fr-CA"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baseline="0" noProof="0" dirty="0"/>
              <a:t>Source des images : </a:t>
            </a:r>
            <a:r>
              <a:rPr lang="fr-CA" b="0" baseline="0" noProof="0" dirty="0"/>
              <a:t>Clipart PowerPoint</a:t>
            </a:r>
          </a:p>
          <a:p>
            <a:endParaRPr lang="fr-CA" noProof="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2753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6107"/>
            <a:ext cx="5608320" cy="4183380"/>
          </a:xfrm>
        </p:spPr>
        <p:txBody>
          <a:bodyPr/>
          <a:lstStyle/>
          <a:p>
            <a:r>
              <a:rPr lang="fr-CA" sz="1000" dirty="0">
                <a:hlinkClick r:id="rId3"/>
              </a:rPr>
              <a:t>https://www.canada.ca/fr/sante-canada/services/tabagisme-et-tabac/vapotage.html</a:t>
            </a:r>
            <a:endParaRPr lang="fr-CA" sz="1000" dirty="0"/>
          </a:p>
          <a:p>
            <a:endParaRPr lang="fr-CA" dirty="0"/>
          </a:p>
          <a:p>
            <a:r>
              <a:rPr lang="fr-CA" sz="1200" b="1" kern="1200" baseline="0" dirty="0">
                <a:solidFill>
                  <a:schemeClr val="tx1"/>
                </a:solidFill>
                <a:effectLst/>
              </a:rPr>
              <a:t>Source de l'image </a:t>
            </a:r>
            <a:r>
              <a:rPr lang="fr-CA" b="1" dirty="0"/>
              <a:t>: </a:t>
            </a:r>
            <a:r>
              <a:rPr lang="fr-CA" b="0" dirty="0"/>
              <a:t>Clipart PowerPoint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lvl="0"/>
            <a:endParaRPr lang="fr-CA" dirty="0"/>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8</a:t>
            </a:fld>
            <a:endParaRPr lang="fr-CA" dirty="0"/>
          </a:p>
        </p:txBody>
      </p:sp>
    </p:spTree>
    <p:extLst>
      <p:ext uri="{BB962C8B-B14F-4D97-AF65-F5344CB8AC3E}">
        <p14:creationId xmlns:p14="http://schemas.microsoft.com/office/powerpoint/2010/main" val="2161883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96888" y="4360168"/>
            <a:ext cx="5608320" cy="4552890"/>
          </a:xfrm>
        </p:spPr>
        <p:txBody>
          <a:bodyPr/>
          <a:lstStyle/>
          <a:p>
            <a:pPr lvl="0"/>
            <a:r>
              <a:rPr lang="fr-CA" sz="1200" kern="1200" dirty="0">
                <a:solidFill>
                  <a:schemeClr val="tx1"/>
                </a:solidFill>
                <a:effectLst/>
                <a:latin typeface="+mn-lt"/>
                <a:ea typeface="+mn-ea"/>
                <a:cs typeface="+mn-cs"/>
              </a:rPr>
              <a:t>Les </a:t>
            </a:r>
            <a:r>
              <a:rPr lang="fr-CA" sz="1200" b="0" kern="1200" dirty="0">
                <a:solidFill>
                  <a:schemeClr val="tx1"/>
                </a:solidFill>
                <a:effectLst/>
                <a:latin typeface="+mn-lt"/>
                <a:ea typeface="+mn-ea"/>
                <a:cs typeface="+mn-cs"/>
              </a:rPr>
              <a:t>dispositifs de vapotage</a:t>
            </a:r>
            <a:r>
              <a:rPr lang="fr-CA" sz="1200" kern="1200" dirty="0">
                <a:solidFill>
                  <a:schemeClr val="tx1"/>
                </a:solidFill>
                <a:effectLst/>
                <a:latin typeface="+mn-lt"/>
                <a:ea typeface="+mn-ea"/>
                <a:cs typeface="+mn-cs"/>
              </a:rPr>
              <a:t> sont disponibles dans des formes et des tailles diverses. Certains sont petits et ressemblent à des clés USB (p. ex. la JUUL) ou à des stylos, tandis que d'autres sont plus volumineux. </a:t>
            </a:r>
          </a:p>
          <a:p>
            <a:pPr lvl="0"/>
            <a:r>
              <a:rPr lang="fr-CA" sz="1200" kern="1200" dirty="0">
                <a:solidFill>
                  <a:schemeClr val="tx1"/>
                </a:solidFill>
                <a:effectLst/>
                <a:latin typeface="+mn-lt"/>
                <a:ea typeface="+mn-ea"/>
                <a:cs typeface="+mn-cs"/>
              </a:rPr>
              <a:t> </a:t>
            </a:r>
            <a:endParaRPr lang="fr-CA" sz="11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Il existe </a:t>
            </a:r>
            <a:r>
              <a:rPr lang="fr-CA" sz="1200" b="0" kern="1200" dirty="0">
                <a:solidFill>
                  <a:schemeClr val="tx1"/>
                </a:solidFill>
                <a:effectLst/>
                <a:latin typeface="+mn-lt"/>
                <a:ea typeface="+mn-ea"/>
                <a:cs typeface="+mn-cs"/>
              </a:rPr>
              <a:t>deux catégories de dispositifs de vapotage</a:t>
            </a:r>
            <a:r>
              <a:rPr lang="fr-CA" sz="1200" kern="1200" dirty="0">
                <a:solidFill>
                  <a:schemeClr val="tx1"/>
                </a:solidFill>
                <a:effectLst/>
                <a:latin typeface="+mn-lt"/>
                <a:ea typeface="+mn-ea"/>
                <a:cs typeface="+mn-cs"/>
              </a:rPr>
              <a:t>, c'est-à-dire :</a:t>
            </a:r>
            <a:endParaRPr lang="fr-CA" sz="1100" kern="1200" dirty="0">
              <a:solidFill>
                <a:schemeClr val="tx1"/>
              </a:solidFill>
              <a:effectLst/>
              <a:latin typeface="+mn-lt"/>
              <a:ea typeface="+mn-ea"/>
              <a:cs typeface="+mn-cs"/>
            </a:endParaRPr>
          </a:p>
          <a:p>
            <a:pPr marL="360363" lvl="1" indent="-179388">
              <a:buFont typeface="Arial" panose="020B0604020202020204" pitchFamily="34" charset="0"/>
              <a:buChar char="•"/>
            </a:pPr>
            <a:r>
              <a:rPr lang="fr-CA" kern="1200" dirty="0">
                <a:solidFill>
                  <a:schemeClr val="tx1"/>
                </a:solidFill>
                <a:effectLst/>
                <a:latin typeface="+mn-lt"/>
                <a:ea typeface="+mn-ea"/>
                <a:cs typeface="+mn-cs"/>
              </a:rPr>
              <a:t>dispositifs ouverts, ce qui signifie qu'ils peuvent être rechargés (peuvent être remplis à nouveau);</a:t>
            </a:r>
            <a:endParaRPr lang="fr-CA" sz="1100" kern="1200" dirty="0">
              <a:solidFill>
                <a:schemeClr val="tx1"/>
              </a:solidFill>
              <a:effectLst/>
              <a:latin typeface="+mn-lt"/>
              <a:ea typeface="+mn-ea"/>
              <a:cs typeface="+mn-cs"/>
            </a:endParaRPr>
          </a:p>
          <a:p>
            <a:pPr marL="360363" lvl="1" indent="-179388">
              <a:buFont typeface="Arial" panose="020B0604020202020204" pitchFamily="34" charset="0"/>
              <a:buChar char="•"/>
            </a:pPr>
            <a:r>
              <a:rPr lang="fr-CA" kern="1200" dirty="0">
                <a:solidFill>
                  <a:schemeClr val="tx1"/>
                </a:solidFill>
                <a:effectLst/>
                <a:latin typeface="+mn-lt"/>
                <a:ea typeface="+mn-ea"/>
                <a:cs typeface="+mn-cs"/>
              </a:rPr>
              <a:t>dispositifs</a:t>
            </a:r>
            <a:r>
              <a:rPr lang="fr-CA" kern="1200" baseline="0" dirty="0">
                <a:solidFill>
                  <a:schemeClr val="tx1"/>
                </a:solidFill>
                <a:effectLst/>
                <a:latin typeface="+mn-lt"/>
                <a:ea typeface="+mn-ea"/>
                <a:cs typeface="+mn-cs"/>
              </a:rPr>
              <a:t> </a:t>
            </a:r>
            <a:r>
              <a:rPr lang="fr-CA" kern="1200" dirty="0">
                <a:solidFill>
                  <a:schemeClr val="tx1"/>
                </a:solidFill>
                <a:effectLst/>
                <a:latin typeface="+mn-lt"/>
                <a:ea typeface="+mn-ea"/>
                <a:cs typeface="+mn-cs"/>
              </a:rPr>
              <a:t>fermés, ce qui signifie qu'il est impossible de recharger le produit ou la partie qui contient les substances (cartouche</a:t>
            </a:r>
            <a:r>
              <a:rPr lang="fr-CA" kern="1200" baseline="0" dirty="0">
                <a:solidFill>
                  <a:schemeClr val="tx1"/>
                </a:solidFill>
                <a:effectLst/>
                <a:latin typeface="+mn-lt"/>
                <a:ea typeface="+mn-ea"/>
                <a:cs typeface="+mn-cs"/>
              </a:rPr>
              <a:t> à usage unique).</a:t>
            </a:r>
            <a:endParaRPr lang="fr-CA" sz="1100" kern="1200" dirty="0">
              <a:solidFill>
                <a:schemeClr val="tx1"/>
              </a:solidFill>
              <a:effectLst/>
              <a:latin typeface="+mn-lt"/>
              <a:ea typeface="+mn-ea"/>
              <a:cs typeface="+mn-cs"/>
            </a:endParaRPr>
          </a:p>
          <a:p>
            <a:r>
              <a:rPr lang="fr-CA" sz="1000" kern="1200" dirty="0">
                <a:solidFill>
                  <a:schemeClr val="tx1"/>
                </a:solidFill>
                <a:effectLst/>
                <a:latin typeface="+mn-lt"/>
                <a:ea typeface="+mn-ea"/>
                <a:cs typeface="+mn-cs"/>
              </a:rPr>
              <a:t> </a:t>
            </a:r>
            <a:r>
              <a:rPr lang="fr-CA" sz="1000" kern="1200" dirty="0">
                <a:solidFill>
                  <a:schemeClr val="tx1"/>
                </a:solidFill>
                <a:effectLst/>
                <a:latin typeface="+mn-lt"/>
                <a:ea typeface="+mn-ea"/>
                <a:cs typeface="+mn-cs"/>
                <a:hlinkClick r:id="rId3"/>
              </a:rPr>
              <a:t>https://www.canada.ca/fr/sante-canada/services/tabagisme-et-tabac/vapotage.html</a:t>
            </a:r>
            <a:endParaRPr lang="fr-CA"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b="1" dirty="0"/>
              <a:t>Source</a:t>
            </a:r>
            <a:r>
              <a:rPr lang="fr-CA" b="1" baseline="0" dirty="0"/>
              <a:t> des images </a:t>
            </a:r>
            <a:r>
              <a:rPr lang="fr-CA" b="1" dirty="0"/>
              <a:t>: </a:t>
            </a:r>
            <a:r>
              <a:rPr lang="fr-CA" baseline="0" dirty="0"/>
              <a:t>Clipart PowerPoint</a:t>
            </a:r>
          </a:p>
          <a:p>
            <a:endParaRPr lang="fr-CA" baseline="0" dirty="0"/>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9</a:t>
            </a:fld>
            <a:endParaRPr lang="fr-CA" dirty="0"/>
          </a:p>
        </p:txBody>
      </p:sp>
    </p:spTree>
    <p:extLst>
      <p:ext uri="{BB962C8B-B14F-4D97-AF65-F5344CB8AC3E}">
        <p14:creationId xmlns:p14="http://schemas.microsoft.com/office/powerpoint/2010/main" val="184793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Modifiez le style du titre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30" name="Date Placeholder 29"/>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19" name="Footer Placeholder 18"/>
          <p:cNvSpPr>
            <a:spLocks noGrp="1"/>
          </p:cNvSpPr>
          <p:nvPr>
            <p:ph type="ftr" sz="quarter" idx="11"/>
          </p:nvPr>
        </p:nvSpPr>
        <p:spPr/>
        <p:txBody>
          <a:bodyPr/>
          <a:lstStyle/>
          <a:p>
            <a:endParaRPr lang="fr-CA" dirty="0">
              <a:solidFill>
                <a:srgbClr val="FFFFFF">
                  <a:shade val="90000"/>
                </a:srgbClr>
              </a:solidFill>
            </a:endParaRPr>
          </a:p>
        </p:txBody>
      </p:sp>
      <p:sp>
        <p:nvSpPr>
          <p:cNvPr id="27" name="Slide Number Placeholder 2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46802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a:t>Modifiez le style du titre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282705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fr-FR"/>
              <a:t>Modifiez le style du titre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9245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a:t>Modifiez le style du titre</a:t>
            </a:r>
            <a:endParaRPr kumimoji="0" lang="en-US"/>
          </a:p>
        </p:txBody>
      </p:sp>
      <p:sp>
        <p:nvSpPr>
          <p:cNvPr id="3" name="Content Placeholder 2"/>
          <p:cNvSpPr>
            <a:spLocks noGrp="1"/>
          </p:cNvSpPr>
          <p:nvPr>
            <p:ph idx="1"/>
          </p:nvPr>
        </p:nvSpPr>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207069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Modifiez le style du titre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265997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fr-FR"/>
              <a:t>Modifiez le style du titre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32208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fr-FR"/>
              <a:t>Modifiez le style du titre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Date Placeholder 6"/>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8" name="Footer Placeholder 7"/>
          <p:cNvSpPr>
            <a:spLocks noGrp="1"/>
          </p:cNvSpPr>
          <p:nvPr>
            <p:ph type="ftr" sz="quarter" idx="11"/>
          </p:nvPr>
        </p:nvSpPr>
        <p:spPr/>
        <p:txBody>
          <a:bodyPr/>
          <a:lstStyle/>
          <a:p>
            <a:endParaRPr lang="fr-CA" dirty="0">
              <a:solidFill>
                <a:srgbClr val="FFFFFF">
                  <a:shade val="90000"/>
                </a:srgbClr>
              </a:solidFill>
            </a:endParaRPr>
          </a:p>
        </p:txBody>
      </p:sp>
      <p:sp>
        <p:nvSpPr>
          <p:cNvPr id="9" name="Slide Number Placeholder 8"/>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394433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a:t>Modifiez le style du titre</a:t>
            </a:r>
            <a:endParaRPr kumimoji="0" lang="en-US"/>
          </a:p>
        </p:txBody>
      </p:sp>
      <p:sp>
        <p:nvSpPr>
          <p:cNvPr id="3" name="Date Placeholder 2"/>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4" name="Footer Placeholder 3"/>
          <p:cNvSpPr>
            <a:spLocks noGrp="1"/>
          </p:cNvSpPr>
          <p:nvPr>
            <p:ph type="ftr" sz="quarter" idx="11"/>
          </p:nvPr>
        </p:nvSpPr>
        <p:spPr/>
        <p:txBody>
          <a:bodyPr/>
          <a:lstStyle/>
          <a:p>
            <a:endParaRPr lang="fr-CA" dirty="0">
              <a:solidFill>
                <a:srgbClr val="FFFFFF">
                  <a:shade val="90000"/>
                </a:srgbClr>
              </a:solidFill>
            </a:endParaRPr>
          </a:p>
        </p:txBody>
      </p:sp>
      <p:sp>
        <p:nvSpPr>
          <p:cNvPr id="5" name="Slide Number Placeholder 4"/>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42069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3" name="Footer Placeholder 2"/>
          <p:cNvSpPr>
            <a:spLocks noGrp="1"/>
          </p:cNvSpPr>
          <p:nvPr>
            <p:ph type="ftr" sz="quarter" idx="11"/>
          </p:nvPr>
        </p:nvSpPr>
        <p:spPr/>
        <p:txBody>
          <a:bodyPr/>
          <a:lstStyle/>
          <a:p>
            <a:endParaRPr lang="fr-CA" dirty="0">
              <a:solidFill>
                <a:srgbClr val="FFFFFF">
                  <a:shade val="90000"/>
                </a:srgbClr>
              </a:solidFill>
            </a:endParaRPr>
          </a:p>
        </p:txBody>
      </p:sp>
      <p:sp>
        <p:nvSpPr>
          <p:cNvPr id="4" name="Slide Number Placeholder 3"/>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15523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a:t>Modifiez le style du titre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a:t>Modifiez les styles du texte du masque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99155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a:t>Modifiez le style du titre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dirty="0"/>
              <a:t>Cliquez sur l'icône pour ajouter une image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05460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a:t>Modifiez le style du titre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CA" dirty="0">
              <a:solidFill>
                <a:srgbClr val="FFFFFF">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9207388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38.xml"/><Relationship Id="rId7"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10" Type="http://schemas.microsoft.com/office/2007/relationships/hdphoto" Target="../media/hdphoto6.wdp"/><Relationship Id="rId4" Type="http://schemas.openxmlformats.org/officeDocument/2006/relationships/tags" Target="../tags/tag39.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tags" Target="../tags/tag44.xml"/><Relationship Id="rId7" Type="http://schemas.openxmlformats.org/officeDocument/2006/relationships/image" Target="../media/image14.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45.xml"/></Relationships>
</file>

<file path=ppt/slides/_rels/slide12.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image" Target="../media/image15.png"/><Relationship Id="rId18" Type="http://schemas.microsoft.com/office/2007/relationships/hdphoto" Target="../media/hdphoto10.wdp"/><Relationship Id="rId3" Type="http://schemas.openxmlformats.org/officeDocument/2006/relationships/tags" Target="../tags/tag48.xml"/><Relationship Id="rId21" Type="http://schemas.openxmlformats.org/officeDocument/2006/relationships/image" Target="../media/image19.png"/><Relationship Id="rId7" Type="http://schemas.openxmlformats.org/officeDocument/2006/relationships/tags" Target="../tags/tag52.xml"/><Relationship Id="rId12" Type="http://schemas.openxmlformats.org/officeDocument/2006/relationships/notesSlide" Target="../notesSlides/notesSlide12.xml"/><Relationship Id="rId17" Type="http://schemas.openxmlformats.org/officeDocument/2006/relationships/image" Target="../media/image17.png"/><Relationship Id="rId2" Type="http://schemas.openxmlformats.org/officeDocument/2006/relationships/tags" Target="../tags/tag47.xml"/><Relationship Id="rId16" Type="http://schemas.microsoft.com/office/2007/relationships/hdphoto" Target="../media/hdphoto9.wdp"/><Relationship Id="rId20" Type="http://schemas.microsoft.com/office/2007/relationships/hdphoto" Target="../media/hdphoto11.wdp"/><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slideLayout" Target="../slideLayouts/slideLayout2.xml"/><Relationship Id="rId5" Type="http://schemas.openxmlformats.org/officeDocument/2006/relationships/tags" Target="../tags/tag50.xml"/><Relationship Id="rId15" Type="http://schemas.openxmlformats.org/officeDocument/2006/relationships/image" Target="../media/image16.png"/><Relationship Id="rId10" Type="http://schemas.openxmlformats.org/officeDocument/2006/relationships/tags" Target="../tags/tag55.xml"/><Relationship Id="rId19" Type="http://schemas.openxmlformats.org/officeDocument/2006/relationships/image" Target="../media/image18.png"/><Relationship Id="rId4" Type="http://schemas.openxmlformats.org/officeDocument/2006/relationships/tags" Target="../tags/tag49.xml"/><Relationship Id="rId9" Type="http://schemas.openxmlformats.org/officeDocument/2006/relationships/tags" Target="../tags/tag54.xml"/><Relationship Id="rId14" Type="http://schemas.microsoft.com/office/2007/relationships/hdphoto" Target="../media/hdphoto8.wdp"/><Relationship Id="rId22"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2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image" Target="../media/image22.png"/><Relationship Id="rId3" Type="http://schemas.openxmlformats.org/officeDocument/2006/relationships/tags" Target="../tags/tag60.xml"/><Relationship Id="rId7" Type="http://schemas.openxmlformats.org/officeDocument/2006/relationships/tags" Target="../tags/tag64.xml"/><Relationship Id="rId12" Type="http://schemas.microsoft.com/office/2007/relationships/hdphoto" Target="../media/hdphoto13.wdp"/><Relationship Id="rId2" Type="http://schemas.openxmlformats.org/officeDocument/2006/relationships/tags" Target="../tags/tag59.xml"/><Relationship Id="rId16" Type="http://schemas.openxmlformats.org/officeDocument/2006/relationships/image" Target="../media/image24.pn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21.png"/><Relationship Id="rId5" Type="http://schemas.openxmlformats.org/officeDocument/2006/relationships/tags" Target="../tags/tag62.xml"/><Relationship Id="rId15" Type="http://schemas.openxmlformats.org/officeDocument/2006/relationships/image" Target="../media/image23.png"/><Relationship Id="rId10" Type="http://schemas.openxmlformats.org/officeDocument/2006/relationships/notesSlide" Target="../notesSlides/notesSlide14.xml"/><Relationship Id="rId4" Type="http://schemas.openxmlformats.org/officeDocument/2006/relationships/tags" Target="../tags/tag61.xml"/><Relationship Id="rId9" Type="http://schemas.openxmlformats.org/officeDocument/2006/relationships/slideLayout" Target="../slideLayouts/slideLayout2.xml"/><Relationship Id="rId14" Type="http://schemas.microsoft.com/office/2007/relationships/hdphoto" Target="../media/hdphoto14.wdp"/></Relationships>
</file>

<file path=ppt/slides/_rels/slide1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25.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71.xml"/><Relationship Id="rId7"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24.png"/><Relationship Id="rId5" Type="http://schemas.openxmlformats.org/officeDocument/2006/relationships/tags" Target="../tags/tag73.xml"/><Relationship Id="rId10" Type="http://schemas.microsoft.com/office/2007/relationships/hdphoto" Target="../media/hdphoto15.wdp"/><Relationship Id="rId4" Type="http://schemas.openxmlformats.org/officeDocument/2006/relationships/tags" Target="../tags/tag72.xml"/><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78.xml"/><Relationship Id="rId7" Type="http://schemas.openxmlformats.org/officeDocument/2006/relationships/notesSlide" Target="../notesSlides/notesSlide1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Layout" Target="../slideLayouts/slideLayout2.xml"/><Relationship Id="rId5" Type="http://schemas.openxmlformats.org/officeDocument/2006/relationships/tags" Target="../tags/tag80.xml"/><Relationship Id="rId4" Type="http://schemas.openxmlformats.org/officeDocument/2006/relationships/tags" Target="../tags/tag79.xml"/><Relationship Id="rId9" Type="http://schemas.microsoft.com/office/2007/relationships/hdphoto" Target="../media/hdphoto16.wdp"/></Relationships>
</file>

<file path=ppt/slides/_rels/slide1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tags" Target="../tags/tag83.xml"/><Relationship Id="rId7" Type="http://schemas.openxmlformats.org/officeDocument/2006/relationships/image" Target="../media/image27.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ags" Target="../tags/tag8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tags" Target="../tags/tag90.xml"/><Relationship Id="rId7" Type="http://schemas.openxmlformats.org/officeDocument/2006/relationships/image" Target="../media/image27.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9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tags" Target="../tags/tag96.xml"/><Relationship Id="rId7" Type="http://schemas.microsoft.com/office/2007/relationships/hdphoto" Target="../media/hdphoto16.wdp"/><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27.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tags" Target="../tags/tag99.xml"/><Relationship Id="rId7" Type="http://schemas.openxmlformats.org/officeDocument/2006/relationships/image" Target="../media/image27.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10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7.xml"/><Relationship Id="rId7"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10" Type="http://schemas.microsoft.com/office/2007/relationships/hdphoto" Target="../media/hdphoto2.wdp"/><Relationship Id="rId4" Type="http://schemas.openxmlformats.org/officeDocument/2006/relationships/tags" Target="../tags/tag8.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5.xml.rels><?xml version="1.0" encoding="UTF-8" standalone="yes"?>
<Relationships xmlns="http://schemas.openxmlformats.org/package/2006/relationships"><Relationship Id="rId3" Type="http://schemas.openxmlformats.org/officeDocument/2006/relationships/tags" Target="../tags/tag14.xml"/><Relationship Id="rId7" Type="http://schemas.microsoft.com/office/2007/relationships/hdphoto" Target="../media/hdphoto3.wdp"/><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8.png"/><Relationship Id="rId3" Type="http://schemas.openxmlformats.org/officeDocument/2006/relationships/tags" Target="../tags/tag17.xml"/><Relationship Id="rId7" Type="http://schemas.openxmlformats.org/officeDocument/2006/relationships/tags" Target="../tags/tag21.xml"/><Relationship Id="rId12" Type="http://schemas.microsoft.com/office/2007/relationships/hdphoto" Target="../media/hdphoto4.wdp"/><Relationship Id="rId2" Type="http://schemas.openxmlformats.org/officeDocument/2006/relationships/tags" Target="../tags/tag16.xml"/><Relationship Id="rId16" Type="http://schemas.openxmlformats.org/officeDocument/2006/relationships/hyperlink" Target="https://www.canada.ca/fr/sante-canada/services/enquete-canadienne-tabac-alcool-et-drogues-eleves/2021-2022-sommaire.html" TargetMode="Externa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7.png"/><Relationship Id="rId5" Type="http://schemas.openxmlformats.org/officeDocument/2006/relationships/tags" Target="../tags/tag19.xml"/><Relationship Id="rId15" Type="http://schemas.openxmlformats.org/officeDocument/2006/relationships/hyperlink" Target="https://csnb.ca/tableau/6e-12e-annee-consommation-de-substances?cuts=NB" TargetMode="External"/><Relationship Id="rId10" Type="http://schemas.openxmlformats.org/officeDocument/2006/relationships/notesSlide" Target="../notesSlides/notesSlide6.xml"/><Relationship Id="rId4" Type="http://schemas.openxmlformats.org/officeDocument/2006/relationships/tags" Target="../tags/tag18.xml"/><Relationship Id="rId9" Type="http://schemas.openxmlformats.org/officeDocument/2006/relationships/slideLayout" Target="../slideLayouts/slideLayout2.xml"/><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5.xml"/><Relationship Id="rId7" Type="http://schemas.openxmlformats.org/officeDocument/2006/relationships/notesSlide" Target="../notesSlides/notesSlide7.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2.xml"/><Relationship Id="rId5" Type="http://schemas.openxmlformats.org/officeDocument/2006/relationships/tags" Target="../tags/tag27.xml"/><Relationship Id="rId4" Type="http://schemas.openxmlformats.org/officeDocument/2006/relationships/tags" Target="../tags/tag26.xml"/><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33.xml"/><Relationship Id="rId7" Type="http://schemas.openxmlformats.org/officeDocument/2006/relationships/notesSlide" Target="../notesSlides/notesSlide9.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Layout" Target="../slideLayouts/slideLayout2.xml"/><Relationship Id="rId5" Type="http://schemas.openxmlformats.org/officeDocument/2006/relationships/tags" Target="../tags/tag35.xml"/><Relationship Id="rId10" Type="http://schemas.openxmlformats.org/officeDocument/2006/relationships/image" Target="../media/image12.emf"/><Relationship Id="rId4" Type="http://schemas.openxmlformats.org/officeDocument/2006/relationships/tags" Target="../tags/tag34.xml"/><Relationship Id="rId9"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80000"/>
                <a:satMod val="400000"/>
                <a:lumMod val="100000"/>
              </a:schemeClr>
            </a:gs>
            <a:gs pos="50000">
              <a:schemeClr val="bg1">
                <a:tint val="83000"/>
                <a:satMod val="320000"/>
                <a:lumMod val="100000"/>
              </a:schemeClr>
            </a:gs>
            <a:gs pos="100000">
              <a:srgbClr val="084BA4"/>
            </a:gs>
          </a:gsLst>
          <a:path path="circle">
            <a:fillToRect l="10000" t="110000" r="10000" b="100000"/>
          </a:path>
        </a:gradFill>
        <a:effectLst/>
      </p:bgPr>
    </p:bg>
    <p:spTree>
      <p:nvGrpSpPr>
        <p:cNvPr id="1" name=""/>
        <p:cNvGrpSpPr/>
        <p:nvPr/>
      </p:nvGrpSpPr>
      <p:grpSpPr>
        <a:xfrm>
          <a:off x="0" y="0"/>
          <a:ext cx="0" cy="0"/>
          <a:chOff x="0" y="0"/>
          <a:chExt cx="0" cy="0"/>
        </a:xfrm>
      </p:grpSpPr>
      <p:pic>
        <p:nvPicPr>
          <p:cNvPr id="6" name="Image 5"/>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671900" y="5301208"/>
            <a:ext cx="1800200" cy="822748"/>
          </a:xfrm>
          <a:prstGeom prst="rect">
            <a:avLst/>
          </a:prstGeom>
        </p:spPr>
      </p:pic>
      <p:sp>
        <p:nvSpPr>
          <p:cNvPr id="7" name="ZoneTexte 6"/>
          <p:cNvSpPr txBox="1"/>
          <p:nvPr>
            <p:custDataLst>
              <p:tags r:id="rId2"/>
            </p:custDataLst>
          </p:nvPr>
        </p:nvSpPr>
        <p:spPr>
          <a:xfrm>
            <a:off x="0" y="2420888"/>
            <a:ext cx="9144000" cy="1938992"/>
          </a:xfrm>
          <a:prstGeom prst="rect">
            <a:avLst/>
          </a:prstGeom>
          <a:noFill/>
        </p:spPr>
        <p:txBody>
          <a:bodyPr wrap="square" rtlCol="0">
            <a:spAutoFit/>
          </a:bodyPr>
          <a:lstStyle/>
          <a:p>
            <a:pPr algn="ctr"/>
            <a:r>
              <a:rPr lang="fr-CA" sz="3200" b="1" dirty="0">
                <a:latin typeface="Arial" panose="020B0604020202020204" pitchFamily="34" charset="0"/>
                <a:cs typeface="Arial" panose="020B0604020202020204" pitchFamily="34" charset="0"/>
              </a:rPr>
              <a:t>Présentation sur le vapotage préparée                                               par les infirmières de la Santé publique</a:t>
            </a:r>
          </a:p>
          <a:p>
            <a:pPr algn="ctr"/>
            <a:endParaRPr lang="fr-CA" sz="3200" b="1" dirty="0">
              <a:latin typeface="Arial" panose="020B0604020202020204" pitchFamily="34" charset="0"/>
              <a:cs typeface="Arial" panose="020B0604020202020204" pitchFamily="34" charset="0"/>
            </a:endParaRPr>
          </a:p>
          <a:p>
            <a:pPr algn="ctr"/>
            <a:r>
              <a:rPr lang="fr-CA" sz="2400" b="1">
                <a:latin typeface="Arial" panose="020B0604020202020204" pitchFamily="34" charset="0"/>
                <a:cs typeface="Arial" panose="020B0604020202020204" pitchFamily="34" charset="0"/>
              </a:rPr>
              <a:t>Septembre </a:t>
            </a:r>
            <a:r>
              <a:rPr lang="fr-CA" sz="2400" b="1" dirty="0">
                <a:latin typeface="Arial" panose="020B0604020202020204" pitchFamily="34" charset="0"/>
                <a:cs typeface="Arial" panose="020B0604020202020204" pitchFamily="34" charset="0"/>
              </a:rPr>
              <a:t>2023</a:t>
            </a:r>
          </a:p>
        </p:txBody>
      </p:sp>
    </p:spTree>
    <p:extLst>
      <p:ext uri="{BB962C8B-B14F-4D97-AF65-F5344CB8AC3E}">
        <p14:creationId xmlns:p14="http://schemas.microsoft.com/office/powerpoint/2010/main" val="270961114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518864" y="836712"/>
            <a:ext cx="8229600" cy="1143000"/>
          </a:xfrm>
        </p:spPr>
        <p:txBody>
          <a:bodyPr>
            <a:normAutofit/>
          </a:bodyPr>
          <a:lstStyle/>
          <a:p>
            <a:pPr algn="ctr"/>
            <a:r>
              <a:rPr lang="fr-CA" sz="4800" b="1" dirty="0">
                <a:solidFill>
                  <a:srgbClr val="084BA4"/>
                </a:solidFill>
                <a:latin typeface="Arial Black" panose="020B0A04020102020204" pitchFamily="34" charset="0"/>
                <a:cs typeface="Aharoni" panose="02010803020104030203" pitchFamily="2" charset="-79"/>
              </a:rPr>
              <a:t>Cigarette électronique</a:t>
            </a:r>
          </a:p>
        </p:txBody>
      </p:sp>
      <p:pic>
        <p:nvPicPr>
          <p:cNvPr id="1027" name="Picture 3" descr="C:\Users\jinnype\AppData\Local\Microsoft\Windows\INetCache\IE\4E0VXEHC\cigarette-electronique-ego-ce4-metallise[1].jpg"/>
          <p:cNvPicPr>
            <a:picLocks noChangeAspect="1" noChangeArrowheads="1"/>
          </p:cNvPicPr>
          <p:nvPr>
            <p:custDataLst>
              <p:tags r:id="rId2"/>
            </p:custDataLst>
          </p:nvPr>
        </p:nvPicPr>
        <p:blipFill rotWithShape="1">
          <a:blip r:embed="rId9">
            <a:extLst>
              <a:ext uri="{BEBA8EAE-BF5A-486C-A8C5-ECC9F3942E4B}">
                <a14:imgProps xmlns:a14="http://schemas.microsoft.com/office/drawing/2010/main">
                  <a14:imgLayer r:embed="rId10">
                    <a14:imgEffect>
                      <a14:backgroundRemoval t="27714" b="75429" l="429" r="100000"/>
                    </a14:imgEffect>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t="49418" b="29333"/>
          <a:stretch/>
        </p:blipFill>
        <p:spPr bwMode="auto">
          <a:xfrm>
            <a:off x="323528" y="3789040"/>
            <a:ext cx="8208912" cy="1477077"/>
          </a:xfrm>
          <a:prstGeom prst="rect">
            <a:avLst/>
          </a:prstGeom>
          <a:noFill/>
          <a:extLst>
            <a:ext uri="{909E8E84-426E-40DD-AFC4-6F175D3DCCD1}">
              <a14:hiddenFill xmlns:a14="http://schemas.microsoft.com/office/drawing/2010/main">
                <a:solidFill>
                  <a:srgbClr val="FFFFFF"/>
                </a:solidFill>
              </a14:hiddenFill>
            </a:ext>
          </a:extLst>
        </p:spPr>
      </p:pic>
      <p:sp>
        <p:nvSpPr>
          <p:cNvPr id="8" name="Légende encadrée 1 7"/>
          <p:cNvSpPr/>
          <p:nvPr>
            <p:custDataLst>
              <p:tags r:id="rId3"/>
            </p:custDataLst>
          </p:nvPr>
        </p:nvSpPr>
        <p:spPr>
          <a:xfrm>
            <a:off x="1686166" y="2636912"/>
            <a:ext cx="1503695" cy="700734"/>
          </a:xfrm>
          <a:prstGeom prst="borderCallout1">
            <a:avLst>
              <a:gd name="adj1" fmla="val 98897"/>
              <a:gd name="adj2" fmla="val 49299"/>
              <a:gd name="adj3" fmla="val 179298"/>
              <a:gd name="adj4" fmla="val 48890"/>
            </a:avLst>
          </a:prstGeom>
          <a:solidFill>
            <a:srgbClr val="084BA4"/>
          </a:solidFill>
          <a:ln w="12700">
            <a:solidFill>
              <a:srgbClr val="073E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a:solidFill>
                  <a:schemeClr val="bg1"/>
                </a:solidFill>
                <a:latin typeface="Arial Black" panose="020B0A04020102020204" pitchFamily="34" charset="0"/>
                <a:cs typeface="Aharoni" panose="02010803020104030203" pitchFamily="2" charset="-79"/>
              </a:rPr>
              <a:t>Pile</a:t>
            </a:r>
          </a:p>
        </p:txBody>
      </p:sp>
      <p:sp>
        <p:nvSpPr>
          <p:cNvPr id="13" name="Légende encadrée 1 12"/>
          <p:cNvSpPr/>
          <p:nvPr>
            <p:custDataLst>
              <p:tags r:id="rId4"/>
            </p:custDataLst>
          </p:nvPr>
        </p:nvSpPr>
        <p:spPr>
          <a:xfrm>
            <a:off x="1403648" y="5266117"/>
            <a:ext cx="3337272" cy="700734"/>
          </a:xfrm>
          <a:prstGeom prst="borderCallout1">
            <a:avLst>
              <a:gd name="adj1" fmla="val -109195"/>
              <a:gd name="adj2" fmla="val 85828"/>
              <a:gd name="adj3" fmla="val -536"/>
              <a:gd name="adj4" fmla="val 85682"/>
            </a:avLst>
          </a:prstGeom>
          <a:solidFill>
            <a:srgbClr val="084BA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a:solidFill>
                  <a:schemeClr val="bg1"/>
                </a:solidFill>
                <a:latin typeface="Arial Black" panose="020B0A04020102020204" pitchFamily="34" charset="0"/>
                <a:cs typeface="Aharoni" panose="02010803020104030203" pitchFamily="2" charset="-79"/>
              </a:rPr>
              <a:t>Élément chauffant</a:t>
            </a:r>
          </a:p>
        </p:txBody>
      </p:sp>
      <p:sp>
        <p:nvSpPr>
          <p:cNvPr id="14" name="Légende encadrée 1 13"/>
          <p:cNvSpPr/>
          <p:nvPr>
            <p:custDataLst>
              <p:tags r:id="rId5"/>
            </p:custDataLst>
          </p:nvPr>
        </p:nvSpPr>
        <p:spPr>
          <a:xfrm>
            <a:off x="4740920" y="2631065"/>
            <a:ext cx="1991319" cy="700734"/>
          </a:xfrm>
          <a:prstGeom prst="borderCallout1">
            <a:avLst>
              <a:gd name="adj1" fmla="val 95462"/>
              <a:gd name="adj2" fmla="val 49794"/>
              <a:gd name="adj3" fmla="val 180468"/>
              <a:gd name="adj4" fmla="val 49476"/>
            </a:avLst>
          </a:prstGeom>
          <a:solidFill>
            <a:srgbClr val="084BA4"/>
          </a:solidFill>
          <a:ln w="12700">
            <a:solidFill>
              <a:srgbClr val="073E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a:solidFill>
                  <a:schemeClr val="bg1"/>
                </a:solidFill>
                <a:latin typeface="Arial Black" panose="020B0A04020102020204" pitchFamily="34" charset="0"/>
                <a:cs typeface="Aharoni" panose="02010803020104030203" pitchFamily="2" charset="-79"/>
              </a:rPr>
              <a:t>Réservoir</a:t>
            </a:r>
          </a:p>
        </p:txBody>
      </p:sp>
      <p:sp>
        <p:nvSpPr>
          <p:cNvPr id="15" name="Légende encadrée 1 14"/>
          <p:cNvSpPr/>
          <p:nvPr>
            <p:custDataLst>
              <p:tags r:id="rId6"/>
            </p:custDataLst>
          </p:nvPr>
        </p:nvSpPr>
        <p:spPr>
          <a:xfrm>
            <a:off x="5580112" y="5266117"/>
            <a:ext cx="2719529" cy="700734"/>
          </a:xfrm>
          <a:prstGeom prst="borderCallout1">
            <a:avLst>
              <a:gd name="adj1" fmla="val -124349"/>
              <a:gd name="adj2" fmla="val 87992"/>
              <a:gd name="adj3" fmla="val -555"/>
              <a:gd name="adj4" fmla="val 88234"/>
            </a:avLst>
          </a:prstGeom>
          <a:solidFill>
            <a:srgbClr val="084BA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a:solidFill>
                  <a:schemeClr val="bg1"/>
                </a:solidFill>
                <a:latin typeface="Arial Black" panose="020B0A04020102020204" pitchFamily="34" charset="0"/>
                <a:cs typeface="Aharoni" panose="02010803020104030203" pitchFamily="2" charset="-79"/>
              </a:rPr>
              <a:t>Embout buccal</a:t>
            </a:r>
          </a:p>
        </p:txBody>
      </p:sp>
    </p:spTree>
    <p:extLst>
      <p:ext uri="{BB962C8B-B14F-4D97-AF65-F5344CB8AC3E}">
        <p14:creationId xmlns:p14="http://schemas.microsoft.com/office/powerpoint/2010/main" val="3673370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fontScale="90000"/>
          </a:bodyPr>
          <a:lstStyle/>
          <a:p>
            <a:pPr algn="ctr"/>
            <a:r>
              <a:rPr lang="fr-CA" sz="5400" b="1" dirty="0">
                <a:solidFill>
                  <a:srgbClr val="084BA4"/>
                </a:solidFill>
                <a:latin typeface="Arial Black" panose="020B0A04020102020204" pitchFamily="34" charset="0"/>
                <a:cs typeface="Aharoni" panose="02010803020104030203" pitchFamily="2" charset="-79"/>
              </a:rPr>
              <a:t>Cigarette électronique</a:t>
            </a:r>
            <a:endParaRPr lang="fr-CA" dirty="0">
              <a:latin typeface="Arial Black" panose="020B0A04020102020204" pitchFamily="34" charset="0"/>
            </a:endParaRPr>
          </a:p>
        </p:txBody>
      </p:sp>
      <p:sp>
        <p:nvSpPr>
          <p:cNvPr id="7" name="ZoneTexte 6"/>
          <p:cNvSpPr txBox="1"/>
          <p:nvPr>
            <p:custDataLst>
              <p:tags r:id="rId2"/>
            </p:custDataLst>
          </p:nvPr>
        </p:nvSpPr>
        <p:spPr>
          <a:xfrm>
            <a:off x="2411760" y="2924944"/>
            <a:ext cx="5256583" cy="1815882"/>
          </a:xfrm>
          <a:prstGeom prst="rect">
            <a:avLst/>
          </a:prstGeom>
          <a:noFill/>
        </p:spPr>
        <p:txBody>
          <a:bodyPr wrap="square" rtlCol="0">
            <a:spAutoFit/>
          </a:bodyPr>
          <a:lstStyle/>
          <a:p>
            <a:pPr marL="285750" indent="-285750">
              <a:buClr>
                <a:srgbClr val="8EC000"/>
              </a:buClr>
              <a:buSzPct val="125000"/>
              <a:buFont typeface="Arial" panose="020B0604020202020204" pitchFamily="34" charset="0"/>
              <a:buChar char="•"/>
            </a:pPr>
            <a:r>
              <a:rPr lang="fr-CA" sz="2400" b="1" dirty="0">
                <a:latin typeface="Arial" panose="020B0604020202020204" pitchFamily="34" charset="0"/>
                <a:cs typeface="Arial" panose="020B0604020202020204" pitchFamily="34" charset="0"/>
              </a:rPr>
              <a:t>Sont liquides</a:t>
            </a:r>
          </a:p>
          <a:p>
            <a:pPr>
              <a:buClr>
                <a:srgbClr val="8EC000"/>
              </a:buClr>
              <a:buSzPct val="115000"/>
            </a:pPr>
            <a:endParaRPr lang="fr-CA" sz="1400" b="1" dirty="0">
              <a:latin typeface="Arial" panose="020B0604020202020204" pitchFamily="34" charset="0"/>
              <a:cs typeface="Arial" panose="020B0604020202020204" pitchFamily="34" charset="0"/>
            </a:endParaRPr>
          </a:p>
          <a:p>
            <a:pPr marL="285750" indent="-285750">
              <a:buClr>
                <a:srgbClr val="8EC000"/>
              </a:buClr>
              <a:buSzPct val="115000"/>
              <a:buFont typeface="Arial" panose="020B0604020202020204" pitchFamily="34" charset="0"/>
              <a:buChar char="•"/>
            </a:pPr>
            <a:r>
              <a:rPr lang="fr-CA" sz="2400" b="1" dirty="0">
                <a:latin typeface="Arial" panose="020B0604020202020204" pitchFamily="34" charset="0"/>
                <a:cs typeface="Arial" panose="020B0604020202020204" pitchFamily="34" charset="0"/>
              </a:rPr>
              <a:t>Sont aromatisées (saveurs)</a:t>
            </a:r>
          </a:p>
          <a:p>
            <a:pPr>
              <a:buClr>
                <a:srgbClr val="8EC000"/>
              </a:buClr>
              <a:buSzPct val="115000"/>
            </a:pPr>
            <a:endParaRPr lang="fr-CA" sz="1400" b="1" dirty="0">
              <a:latin typeface="Arial" panose="020B0604020202020204" pitchFamily="34" charset="0"/>
              <a:cs typeface="Arial" panose="020B0604020202020204" pitchFamily="34" charset="0"/>
            </a:endParaRPr>
          </a:p>
          <a:p>
            <a:pPr marL="285750" indent="-285750">
              <a:buClr>
                <a:srgbClr val="8EC000"/>
              </a:buClr>
              <a:buSzPct val="115000"/>
              <a:buFont typeface="Arial" panose="020B0604020202020204" pitchFamily="34" charset="0"/>
              <a:buChar char="•"/>
            </a:pPr>
            <a:r>
              <a:rPr lang="fr-CA" sz="2400" b="1" dirty="0">
                <a:latin typeface="Arial" panose="020B0604020202020204" pitchFamily="34" charset="0"/>
                <a:cs typeface="Arial" panose="020B0604020202020204" pitchFamily="34" charset="0"/>
              </a:rPr>
              <a:t>Contiennent de la nicotine</a:t>
            </a:r>
          </a:p>
          <a:p>
            <a:pPr>
              <a:buClr>
                <a:srgbClr val="8EC000"/>
              </a:buClr>
              <a:buSzPct val="115000"/>
            </a:pPr>
            <a:endParaRPr lang="fr-CA" sz="12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custDataLst>
              <p:tags r:id="rId3"/>
            </p:custDataLst>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8523" t="-652" r="6977" b="42323"/>
          <a:stretch/>
        </p:blipFill>
        <p:spPr bwMode="auto">
          <a:xfrm>
            <a:off x="0" y="4740826"/>
            <a:ext cx="9144001" cy="2117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custDataLst>
              <p:tags r:id="rId4"/>
            </p:custDataLst>
          </p:nvPr>
        </p:nvSpPr>
        <p:spPr>
          <a:xfrm>
            <a:off x="506485" y="2132856"/>
            <a:ext cx="8039154" cy="523220"/>
          </a:xfrm>
          <a:prstGeom prst="rect">
            <a:avLst/>
          </a:prstGeom>
          <a:noFill/>
        </p:spPr>
        <p:txBody>
          <a:bodyPr wrap="square" rtlCol="0">
            <a:spAutoFit/>
          </a:bodyPr>
          <a:lstStyle/>
          <a:p>
            <a:pPr algn="ctr"/>
            <a:r>
              <a:rPr lang="fr-CA" sz="2800" b="1" dirty="0">
                <a:solidFill>
                  <a:srgbClr val="85B400"/>
                </a:solidFill>
                <a:latin typeface="Arial" panose="020B0604020202020204" pitchFamily="34" charset="0"/>
                <a:cs typeface="Arial" panose="020B0604020202020204" pitchFamily="34" charset="0"/>
              </a:rPr>
              <a:t>La plupart des substances de vapotag</a:t>
            </a:r>
            <a:r>
              <a:rPr lang="fr-CA" sz="2800" b="1" spc="300" dirty="0">
                <a:solidFill>
                  <a:srgbClr val="85B400"/>
                </a:solidFill>
                <a:latin typeface="Arial" panose="020B0604020202020204" pitchFamily="34" charset="0"/>
                <a:cs typeface="Arial" panose="020B0604020202020204" pitchFamily="34" charset="0"/>
              </a:rPr>
              <a:t>e:</a:t>
            </a:r>
          </a:p>
        </p:txBody>
      </p:sp>
    </p:spTree>
    <p:extLst>
      <p:ext uri="{BB962C8B-B14F-4D97-AF65-F5344CB8AC3E}">
        <p14:creationId xmlns:p14="http://schemas.microsoft.com/office/powerpoint/2010/main" val="2727928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p:cNvPicPr>
          <p:nvPr>
            <p:ph idx="1"/>
            <p:custDataLst>
              <p:tags r:id="rId1"/>
            </p:custDataLst>
          </p:nvPr>
        </p:nvPicPr>
        <p:blipFill>
          <a:blip r:embed="rId13" cstate="print">
            <a:extLst>
              <a:ext uri="{BEBA8EAE-BF5A-486C-A8C5-ECC9F3942E4B}">
                <a14:imgProps xmlns:a14="http://schemas.microsoft.com/office/drawing/2010/main">
                  <a14:imgLayer r:embed="rId14">
                    <a14:imgEffect>
                      <a14:sharpenSoften amount="50000"/>
                    </a14:imgEffect>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ffectLst/>
        </p:spPr>
      </p:pic>
      <p:sp>
        <p:nvSpPr>
          <p:cNvPr id="5" name="Nuage 4"/>
          <p:cNvSpPr/>
          <p:nvPr>
            <p:custDataLst>
              <p:tags r:id="rId2"/>
            </p:custDataLst>
          </p:nvPr>
        </p:nvSpPr>
        <p:spPr>
          <a:xfrm>
            <a:off x="-195334" y="240796"/>
            <a:ext cx="6192688" cy="5112568"/>
          </a:xfrm>
          <a:prstGeom prst="cloud">
            <a:avLst/>
          </a:prstGeom>
          <a:solidFill>
            <a:schemeClr val="bg1">
              <a:lumMod val="85000"/>
              <a:alpha val="50196"/>
            </a:schemeClr>
          </a:solidFill>
          <a:ln>
            <a:solidFill>
              <a:schemeClr val="bg1">
                <a:alpha val="1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ZoneTexte 1"/>
          <p:cNvSpPr txBox="1"/>
          <p:nvPr>
            <p:custDataLst>
              <p:tags r:id="rId3"/>
            </p:custDataLst>
          </p:nvPr>
        </p:nvSpPr>
        <p:spPr>
          <a:xfrm>
            <a:off x="686312" y="966118"/>
            <a:ext cx="1662953" cy="400110"/>
          </a:xfrm>
          <a:prstGeom prst="rect">
            <a:avLst/>
          </a:prstGeom>
          <a:noFill/>
        </p:spPr>
        <p:txBody>
          <a:bodyPr wrap="square" rtlCol="0">
            <a:spAutoFit/>
          </a:bodyPr>
          <a:lstStyle/>
          <a:p>
            <a:r>
              <a:rPr lang="fr-CA" sz="2000" b="1" spc="200" dirty="0">
                <a:solidFill>
                  <a:schemeClr val="bg1"/>
                </a:solidFill>
                <a:latin typeface="Arial Black" panose="020B0A04020102020204" pitchFamily="34" charset="0"/>
                <a:cs typeface="Aharoni" panose="02010803020104030203" pitchFamily="2" charset="-79"/>
              </a:rPr>
              <a:t>Nicotine</a:t>
            </a:r>
          </a:p>
        </p:txBody>
      </p:sp>
      <p:sp>
        <p:nvSpPr>
          <p:cNvPr id="3" name="ZoneTexte 2"/>
          <p:cNvSpPr txBox="1"/>
          <p:nvPr>
            <p:custDataLst>
              <p:tags r:id="rId4"/>
            </p:custDataLst>
          </p:nvPr>
        </p:nvSpPr>
        <p:spPr>
          <a:xfrm>
            <a:off x="89284" y="2757071"/>
            <a:ext cx="2458618" cy="707886"/>
          </a:xfrm>
          <a:prstGeom prst="rect">
            <a:avLst/>
          </a:prstGeom>
          <a:noFill/>
        </p:spPr>
        <p:txBody>
          <a:bodyPr wrap="square" rtlCol="0">
            <a:spAutoFit/>
          </a:bodyPr>
          <a:lstStyle/>
          <a:p>
            <a:pPr algn="ctr"/>
            <a:r>
              <a:rPr lang="fr-CA" sz="2000" b="1" spc="200" dirty="0">
                <a:solidFill>
                  <a:schemeClr val="bg1"/>
                </a:solidFill>
                <a:latin typeface="Arial Black" panose="020B0A04020102020204" pitchFamily="34" charset="0"/>
                <a:cs typeface="Aharoni" panose="02010803020104030203" pitchFamily="2" charset="-79"/>
              </a:rPr>
              <a:t>Produits </a:t>
            </a:r>
          </a:p>
          <a:p>
            <a:pPr algn="ctr"/>
            <a:r>
              <a:rPr lang="fr-CA" sz="2000" b="1" spc="200" dirty="0">
                <a:solidFill>
                  <a:schemeClr val="bg1"/>
                </a:solidFill>
                <a:latin typeface="Arial Black" panose="020B0A04020102020204" pitchFamily="34" charset="0"/>
                <a:cs typeface="Aharoni" panose="02010803020104030203" pitchFamily="2" charset="-79"/>
              </a:rPr>
              <a:t>chimiques</a:t>
            </a:r>
          </a:p>
        </p:txBody>
      </p:sp>
      <p:sp>
        <p:nvSpPr>
          <p:cNvPr id="6" name="ZoneTexte 5"/>
          <p:cNvSpPr txBox="1"/>
          <p:nvPr>
            <p:custDataLst>
              <p:tags r:id="rId5"/>
            </p:custDataLst>
          </p:nvPr>
        </p:nvSpPr>
        <p:spPr>
          <a:xfrm>
            <a:off x="1903650" y="3672658"/>
            <a:ext cx="1858314" cy="400110"/>
          </a:xfrm>
          <a:prstGeom prst="rect">
            <a:avLst/>
          </a:prstGeom>
          <a:noFill/>
        </p:spPr>
        <p:txBody>
          <a:bodyPr wrap="square" rtlCol="0">
            <a:spAutoFit/>
          </a:bodyPr>
          <a:lstStyle/>
          <a:p>
            <a:pPr algn="ctr"/>
            <a:r>
              <a:rPr lang="fr-CA" sz="2000" b="1" spc="200" dirty="0">
                <a:solidFill>
                  <a:schemeClr val="bg1"/>
                </a:solidFill>
                <a:latin typeface="Arial Black" panose="020B0A04020102020204" pitchFamily="34" charset="0"/>
                <a:cs typeface="Aharoni" panose="02010803020104030203" pitchFamily="2" charset="-79"/>
              </a:rPr>
              <a:t>Diacétyle</a:t>
            </a:r>
          </a:p>
        </p:txBody>
      </p:sp>
      <p:sp>
        <p:nvSpPr>
          <p:cNvPr id="9" name="ZoneTexte 8"/>
          <p:cNvSpPr txBox="1"/>
          <p:nvPr>
            <p:custDataLst>
              <p:tags r:id="rId6"/>
            </p:custDataLst>
          </p:nvPr>
        </p:nvSpPr>
        <p:spPr>
          <a:xfrm>
            <a:off x="2357031" y="1227545"/>
            <a:ext cx="1858314" cy="707886"/>
          </a:xfrm>
          <a:prstGeom prst="rect">
            <a:avLst/>
          </a:prstGeom>
          <a:noFill/>
        </p:spPr>
        <p:txBody>
          <a:bodyPr wrap="square" rtlCol="0">
            <a:spAutoFit/>
          </a:bodyPr>
          <a:lstStyle/>
          <a:p>
            <a:pPr algn="ctr"/>
            <a:r>
              <a:rPr lang="fr-CA" sz="2000" b="1" spc="200" dirty="0">
                <a:solidFill>
                  <a:schemeClr val="bg1"/>
                </a:solidFill>
                <a:latin typeface="Arial Black" panose="020B0A04020102020204" pitchFamily="34" charset="0"/>
                <a:cs typeface="Aharoni" panose="02010803020104030203" pitchFamily="2" charset="-79"/>
              </a:rPr>
              <a:t>Métaux lourds</a:t>
            </a:r>
          </a:p>
        </p:txBody>
      </p:sp>
      <p:pic>
        <p:nvPicPr>
          <p:cNvPr id="2050" name="Picture 2" descr="C:\Users\jinnype\AppData\Local\Microsoft\Windows\INetCache\IE\TM3XK04Y\poison-bottle[1].png"/>
          <p:cNvPicPr>
            <a:picLocks noChangeAspect="1" noChangeArrowheads="1"/>
          </p:cNvPicPr>
          <p:nvPr>
            <p:custDataLst>
              <p:tags r:id="rId7"/>
            </p:custDataLst>
          </p:nvPr>
        </p:nvPicPr>
        <p:blipFill>
          <a:blip r:embed="rId15" cstate="print">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9869" y="3459020"/>
            <a:ext cx="1117448" cy="111744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innype\AppData\Local\Microsoft\Windows\INetCache\IE\NNTSVS1L\popcorn[1].jpg"/>
          <p:cNvPicPr>
            <a:picLocks noChangeAspect="1" noChangeArrowheads="1"/>
          </p:cNvPicPr>
          <p:nvPr>
            <p:custDataLst>
              <p:tags r:id="rId8"/>
            </p:custDataLst>
          </p:nvPr>
        </p:nvPicPr>
        <p:blipFill>
          <a:blip r:embed="rId17" cstate="print">
            <a:extLst>
              <a:ext uri="{BEBA8EAE-BF5A-486C-A8C5-ECC9F3942E4B}">
                <a14:imgProps xmlns:a14="http://schemas.microsoft.com/office/drawing/2010/main">
                  <a14:imgLayer r:embed="rId18">
                    <a14:imgEffect>
                      <a14:backgroundRemoval t="256" b="100000" l="706" r="98588"/>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57031" y="4117177"/>
            <a:ext cx="1087959" cy="10009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jinnype\AppData\Local\Microsoft\Windows\INetCache\IE\2NQ1VCVJ\1200px-Nikotin_-_Nicotine.svg[1].png"/>
          <p:cNvPicPr>
            <a:picLocks noChangeAspect="1" noChangeArrowheads="1"/>
          </p:cNvPicPr>
          <p:nvPr>
            <p:custDataLst>
              <p:tags r:id="rId9"/>
            </p:custDataLst>
          </p:nvPr>
        </p:nvPicPr>
        <p:blipFill>
          <a:blip r:embed="rId19" cstate="print">
            <a:extLst>
              <a:ext uri="{BEBA8EAE-BF5A-486C-A8C5-ECC9F3942E4B}">
                <a14:imgProps xmlns:a14="http://schemas.microsoft.com/office/drawing/2010/main">
                  <a14:imgLayer r:embed="rId2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6312" y="1504636"/>
            <a:ext cx="1426258" cy="104473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jinnype\AppData\Local\Microsoft\Windows\INetCache\IE\2NQ1VCVJ\stone_PNG13592[1].png"/>
          <p:cNvPicPr>
            <a:picLocks noChangeAspect="1" noChangeArrowheads="1"/>
          </p:cNvPicPr>
          <p:nvPr>
            <p:custDataLst>
              <p:tags r:id="rId10"/>
            </p:custDataLst>
          </p:nvPr>
        </p:nvPicPr>
        <p:blipFill>
          <a:blip r:embed="rId21" cstate="print">
            <a:extLst>
              <a:ext uri="{BEBA8EAE-BF5A-486C-A8C5-ECC9F3942E4B}">
                <a14:imgProps xmlns:a14="http://schemas.microsoft.com/office/drawing/2010/main">
                  <a14:imgLayer r:embed="rId2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37186" y="1991207"/>
            <a:ext cx="1016121" cy="92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934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custDataLst>
              <p:tags r:id="rId1"/>
            </p:custDataLst>
          </p:nvPr>
        </p:nvPicPr>
        <p:blipFill rotWithShape="1">
          <a:blip r:embed="rId5" cstate="print">
            <a:extLst>
              <a:ext uri="{28A0092B-C50C-407E-A947-70E740481C1C}">
                <a14:useLocalDpi xmlns:a14="http://schemas.microsoft.com/office/drawing/2010/main" val="0"/>
              </a:ext>
            </a:extLst>
          </a:blip>
          <a:srcRect l="3538"/>
          <a:stretch/>
        </p:blipFill>
        <p:spPr>
          <a:xfrm>
            <a:off x="0" y="0"/>
            <a:ext cx="9144000" cy="6858000"/>
          </a:xfrm>
        </p:spPr>
      </p:pic>
      <p:sp>
        <p:nvSpPr>
          <p:cNvPr id="2" name="ZoneTexte 1"/>
          <p:cNvSpPr txBox="1"/>
          <p:nvPr>
            <p:custDataLst>
              <p:tags r:id="rId2"/>
            </p:custDataLst>
          </p:nvPr>
        </p:nvSpPr>
        <p:spPr>
          <a:xfrm>
            <a:off x="5220072" y="1340768"/>
            <a:ext cx="3564396" cy="4401205"/>
          </a:xfrm>
          <a:prstGeom prst="rect">
            <a:avLst/>
          </a:prstGeom>
          <a:noFill/>
        </p:spPr>
        <p:txBody>
          <a:bodyPr wrap="square" rtlCol="0">
            <a:spAutoFit/>
          </a:bodyPr>
          <a:lstStyle/>
          <a:p>
            <a:pPr lvl="0" algn="ctr"/>
            <a:r>
              <a:rPr lang="fr-CA" sz="3200" b="1" dirty="0">
                <a:solidFill>
                  <a:srgbClr val="D1FF47"/>
                </a:solidFill>
                <a:latin typeface="Arial" panose="020B0604020202020204" pitchFamily="34" charset="0"/>
                <a:cs typeface="Arial" panose="020B0604020202020204" pitchFamily="34" charset="0"/>
              </a:rPr>
              <a:t>La nicotine est absorbée par         les poumons. </a:t>
            </a:r>
          </a:p>
          <a:p>
            <a:pPr lvl="0" algn="ctr"/>
            <a:endParaRPr lang="fr-CA" sz="4400" b="1" dirty="0">
              <a:solidFill>
                <a:srgbClr val="FF7B21"/>
              </a:solidFill>
              <a:latin typeface="Arial" panose="020B0604020202020204" pitchFamily="34" charset="0"/>
              <a:cs typeface="Arial" panose="020B0604020202020204" pitchFamily="34" charset="0"/>
            </a:endParaRPr>
          </a:p>
          <a:p>
            <a:pPr lvl="0" algn="ctr"/>
            <a:r>
              <a:rPr lang="fr-CA" sz="2800" b="1" dirty="0">
                <a:solidFill>
                  <a:schemeClr val="bg1"/>
                </a:solidFill>
                <a:latin typeface="Arial" panose="020B0604020202020204" pitchFamily="34" charset="0"/>
                <a:cs typeface="Arial" panose="020B0604020202020204" pitchFamily="34" charset="0"/>
              </a:rPr>
              <a:t>Ensuite, elle circule dans le sang et se rend au cerveau               et à d'autres organes du corps.</a:t>
            </a:r>
          </a:p>
        </p:txBody>
      </p:sp>
    </p:spTree>
    <p:extLst>
      <p:ext uri="{BB962C8B-B14F-4D97-AF65-F5344CB8AC3E}">
        <p14:creationId xmlns:p14="http://schemas.microsoft.com/office/powerpoint/2010/main" val="3049410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688D83-CEDB-45D7-89C8-B9A1F4E4CDDF}"/>
              </a:ext>
            </a:extLst>
          </p:cNvPr>
          <p:cNvSpPr/>
          <p:nvPr>
            <p:custDataLst>
              <p:tags r:id="rId1"/>
            </p:custDataLst>
          </p:nvPr>
        </p:nvSpPr>
        <p:spPr>
          <a:xfrm>
            <a:off x="0" y="3390"/>
            <a:ext cx="9153380" cy="2020627"/>
          </a:xfrm>
          <a:prstGeom prst="rect">
            <a:avLst/>
          </a:prstGeom>
          <a:solidFill>
            <a:srgbClr val="073E87"/>
          </a:solidFill>
          <a:ln w="12700">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00" b="1" dirty="0">
              <a:solidFill>
                <a:srgbClr val="D1FF47"/>
              </a:solidFill>
              <a:latin typeface="Arial" panose="020B0604020202020204" pitchFamily="34" charset="0"/>
              <a:cs typeface="Arial" panose="020B0604020202020204" pitchFamily="34" charset="0"/>
            </a:endParaRPr>
          </a:p>
        </p:txBody>
      </p:sp>
      <p:pic>
        <p:nvPicPr>
          <p:cNvPr id="4100" name="Picture 4" descr="C:\Users\jinnype\AppData\Local\Microsoft\Windows\INetCache\IE\BBMH6BMW\cigarette_PNG4773[1].png"/>
          <p:cNvPicPr>
            <a:picLocks noChangeAspect="1" noChangeArrowheads="1"/>
          </p:cNvPicPr>
          <p:nvPr>
            <p:custDataLst>
              <p:tags r:id="rId2"/>
            </p:custDataLst>
          </p:nvPr>
        </p:nvPicPr>
        <p:blipFill>
          <a:blip r:embed="rId11" cstate="print">
            <a:extLst>
              <a:ext uri="{BEBA8EAE-BF5A-486C-A8C5-ECC9F3942E4B}">
                <a14:imgProps xmlns:a14="http://schemas.microsoft.com/office/drawing/2010/main">
                  <a14:imgLayer r:embed="rId12">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99955" y="2777048"/>
            <a:ext cx="2535796" cy="335087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custDataLst>
              <p:tags r:id="rId3"/>
            </p:custDataLst>
          </p:nvPr>
        </p:nvSpPr>
        <p:spPr>
          <a:xfrm>
            <a:off x="4274069" y="3754909"/>
            <a:ext cx="781474" cy="1446550"/>
          </a:xfrm>
          <a:prstGeom prst="rect">
            <a:avLst/>
          </a:prstGeom>
          <a:noFill/>
        </p:spPr>
        <p:txBody>
          <a:bodyPr wrap="square" rtlCol="0">
            <a:spAutoFit/>
          </a:bodyPr>
          <a:lstStyle/>
          <a:p>
            <a:pPr algn="ctr"/>
            <a:r>
              <a:rPr lang="fr-CA" sz="8800" b="1" dirty="0">
                <a:solidFill>
                  <a:srgbClr val="073487"/>
                </a:solidFill>
                <a:latin typeface="Aharoni" panose="02010803020104030203" pitchFamily="2" charset="-79"/>
                <a:cs typeface="Aharoni" panose="02010803020104030203" pitchFamily="2" charset="-79"/>
              </a:rPr>
              <a:t>=</a:t>
            </a:r>
          </a:p>
        </p:txBody>
      </p:sp>
      <p:sp>
        <p:nvSpPr>
          <p:cNvPr id="5" name="ZoneTexte 4"/>
          <p:cNvSpPr txBox="1"/>
          <p:nvPr>
            <p:custDataLst>
              <p:tags r:id="rId4"/>
            </p:custDataLst>
          </p:nvPr>
        </p:nvSpPr>
        <p:spPr>
          <a:xfrm>
            <a:off x="2468754" y="319967"/>
            <a:ext cx="6063924" cy="1431161"/>
          </a:xfrm>
          <a:prstGeom prst="rect">
            <a:avLst/>
          </a:prstGeom>
          <a:noFill/>
        </p:spPr>
        <p:txBody>
          <a:bodyPr wrap="square" rtlCol="0">
            <a:spAutoFit/>
          </a:bodyPr>
          <a:lstStyle/>
          <a:p>
            <a:pPr algn="ctr"/>
            <a:endParaRPr lang="fr-CA" sz="100" b="1" dirty="0">
              <a:solidFill>
                <a:srgbClr val="031F43"/>
              </a:solidFill>
              <a:latin typeface="Arial" panose="020B0604020202020204" pitchFamily="34" charset="0"/>
              <a:cs typeface="Arial" panose="020B0604020202020204" pitchFamily="34" charset="0"/>
            </a:endParaRPr>
          </a:p>
          <a:p>
            <a:pPr algn="ctr"/>
            <a:r>
              <a:rPr lang="fr-CA" sz="2800" b="1" dirty="0">
                <a:solidFill>
                  <a:schemeClr val="bg1"/>
                </a:solidFill>
                <a:latin typeface="Arial" panose="020B0604020202020204" pitchFamily="34" charset="0"/>
                <a:cs typeface="Arial" panose="020B0604020202020204" pitchFamily="34" charset="0"/>
              </a:rPr>
              <a:t>Une seule capsule JUUL contient autant de nicotine qu'un paquet </a:t>
            </a:r>
          </a:p>
          <a:p>
            <a:pPr algn="ctr"/>
            <a:r>
              <a:rPr lang="fr-CA" sz="2800" b="1" dirty="0">
                <a:solidFill>
                  <a:schemeClr val="bg1"/>
                </a:solidFill>
                <a:latin typeface="Arial" panose="020B0604020202020204" pitchFamily="34" charset="0"/>
                <a:cs typeface="Arial" panose="020B0604020202020204" pitchFamily="34" charset="0"/>
              </a:rPr>
              <a:t>de 20 cigarettes ordinaires.</a:t>
            </a:r>
          </a:p>
        </p:txBody>
      </p:sp>
      <p:pic>
        <p:nvPicPr>
          <p:cNvPr id="3" name="Image 2"/>
          <p:cNvPicPr>
            <a:picLocks noChangeAspect="1"/>
          </p:cNvPicPr>
          <p:nvPr>
            <p:custDataLst>
              <p:tags r:id="rId5"/>
            </p:custDataLst>
          </p:nvPr>
        </p:nvPicPr>
        <p:blipFill rotWithShape="1">
          <a:blip r:embed="rId13" cstate="print">
            <a:extLst>
              <a:ext uri="{BEBA8EAE-BF5A-486C-A8C5-ECC9F3942E4B}">
                <a14:imgProps xmlns:a14="http://schemas.microsoft.com/office/drawing/2010/main">
                  <a14:imgLayer r:embed="rId14">
                    <a14:imgEffect>
                      <a14:backgroundRemoval t="27302" b="88413" l="22481" r="6680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9773" t="20118" r="30133" b="6399"/>
          <a:stretch/>
        </p:blipFill>
        <p:spPr>
          <a:xfrm rot="7320000" flipV="1">
            <a:off x="5600648" y="2865866"/>
            <a:ext cx="3215918" cy="3017858"/>
          </a:xfrm>
          <a:prstGeom prst="rect">
            <a:avLst/>
          </a:prstGeom>
        </p:spPr>
      </p:pic>
      <p:pic>
        <p:nvPicPr>
          <p:cNvPr id="8" name="Image 7"/>
          <p:cNvPicPr>
            <a:picLocks noChangeAspect="1"/>
          </p:cNvPicPr>
          <p:nvPr>
            <p:custDataLst>
              <p:tags r:id="rId6"/>
            </p:custDataLst>
          </p:nvPr>
        </p:nvPicPr>
        <p:blipFill rotWithShape="1">
          <a:blip r:embed="rId15" cstate="print">
            <a:extLst>
              <a:ext uri="{BEBA8EAE-BF5A-486C-A8C5-ECC9F3942E4B}">
                <a14:imgProps xmlns:a14="http://schemas.microsoft.com/office/drawing/2010/main">
                  <a14:imgLayer r:embed="rId14">
                    <a14:imgEffect>
                      <a14:backgroundRemoval t="23651" b="53175" l="34252" r="55355"/>
                    </a14:imgEffect>
                  </a14:imgLayer>
                </a14:imgProps>
              </a:ext>
              <a:ext uri="{28A0092B-C50C-407E-A947-70E740481C1C}">
                <a14:useLocalDpi xmlns:a14="http://schemas.microsoft.com/office/drawing/2010/main" val="0"/>
              </a:ext>
            </a:extLst>
          </a:blip>
          <a:srcRect l="34692" t="20118" r="42237" b="43140"/>
          <a:stretch/>
        </p:blipFill>
        <p:spPr>
          <a:xfrm rot="7320000" flipV="1">
            <a:off x="5147933" y="3634508"/>
            <a:ext cx="1583526" cy="1635956"/>
          </a:xfrm>
          <a:prstGeom prst="rect">
            <a:avLst/>
          </a:prstGeom>
        </p:spPr>
      </p:pic>
      <p:sp>
        <p:nvSpPr>
          <p:cNvPr id="2" name="Flèche : haut 1">
            <a:extLst>
              <a:ext uri="{FF2B5EF4-FFF2-40B4-BE49-F238E27FC236}">
                <a16:creationId xmlns:a16="http://schemas.microsoft.com/office/drawing/2014/main" id="{AF1EB901-C8E4-4C8B-B4C5-FA76A0BA8D73}"/>
              </a:ext>
            </a:extLst>
          </p:cNvPr>
          <p:cNvSpPr/>
          <p:nvPr>
            <p:custDataLst>
              <p:tags r:id="rId7"/>
            </p:custDataLst>
          </p:nvPr>
        </p:nvSpPr>
        <p:spPr>
          <a:xfrm>
            <a:off x="5802398" y="5201459"/>
            <a:ext cx="555053" cy="944047"/>
          </a:xfrm>
          <a:prstGeom prst="up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6">
            <a:extLst>
              <a:ext uri="{FF2B5EF4-FFF2-40B4-BE49-F238E27FC236}">
                <a16:creationId xmlns:a16="http://schemas.microsoft.com/office/drawing/2014/main" id="{92D72CA4-257C-4326-BFF8-FB0AA67B8780}"/>
              </a:ext>
            </a:extLst>
          </p:cNvPr>
          <p:cNvPicPr>
            <a:picLocks noChangeAspect="1"/>
          </p:cNvPicPr>
          <p:nvPr>
            <p:custDataLst>
              <p:tags r:id="rId8"/>
            </p:custDataLst>
          </p:nvPr>
        </p:nvPicPr>
        <p:blipFill rotWithShape="1">
          <a:blip r:embed="rId16"/>
          <a:srcRect b="2294"/>
          <a:stretch/>
        </p:blipFill>
        <p:spPr>
          <a:xfrm>
            <a:off x="611560" y="257618"/>
            <a:ext cx="1857194" cy="1512168"/>
          </a:xfrm>
          <a:prstGeom prst="triangle">
            <a:avLst/>
          </a:prstGeom>
        </p:spPr>
      </p:pic>
    </p:spTree>
    <p:extLst>
      <p:ext uri="{BB962C8B-B14F-4D97-AF65-F5344CB8AC3E}">
        <p14:creationId xmlns:p14="http://schemas.microsoft.com/office/powerpoint/2010/main" val="355890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custDataLst>
              <p:tags r:id="rId1"/>
            </p:custDataLst>
          </p:nvPr>
        </p:nvSpPr>
        <p:spPr>
          <a:xfrm>
            <a:off x="0" y="836712"/>
            <a:ext cx="9144000" cy="100811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fr-CA" sz="4600" b="1" dirty="0">
                <a:solidFill>
                  <a:srgbClr val="073E87"/>
                </a:solidFill>
                <a:latin typeface="Aharoni" panose="02010803020104030203" pitchFamily="2" charset="-79"/>
                <a:cs typeface="Aharoni" panose="02010803020104030203" pitchFamily="2" charset="-79"/>
              </a:rPr>
              <a:t> </a:t>
            </a:r>
            <a:r>
              <a:rPr lang="fr-CA" sz="5400" b="1" dirty="0">
                <a:solidFill>
                  <a:srgbClr val="073E87"/>
                </a:solidFill>
                <a:latin typeface="Arial Black" panose="020B0A04020102020204" pitchFamily="34" charset="0"/>
                <a:cs typeface="Aharoni" panose="02010803020104030203" pitchFamily="2" charset="-79"/>
              </a:rPr>
              <a:t>Sels de nicotine</a:t>
            </a:r>
            <a:endParaRPr lang="fr-CA" sz="5400" b="1" dirty="0">
              <a:solidFill>
                <a:srgbClr val="073E87"/>
              </a:solidFill>
              <a:latin typeface="Arial Black" panose="020B0A04020102020204" pitchFamily="34" charset="0"/>
            </a:endParaRPr>
          </a:p>
        </p:txBody>
      </p:sp>
      <p:pic>
        <p:nvPicPr>
          <p:cNvPr id="7" name="Picture 2" descr="C:\Users\MartinM2\AppData\Local\Microsoft\Windows\INetCache\IE\JFTFBQJV\42273690111_71c741a50e_b[1].jpg"/>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16061" r="8251"/>
          <a:stretch/>
        </p:blipFill>
        <p:spPr bwMode="auto">
          <a:xfrm>
            <a:off x="226151" y="1988839"/>
            <a:ext cx="4849905" cy="46818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custDataLst>
              <p:tags r:id="rId3"/>
            </p:custDataLst>
          </p:nvPr>
        </p:nvSpPr>
        <p:spPr>
          <a:xfrm>
            <a:off x="4932040" y="1844824"/>
            <a:ext cx="4211960" cy="4755148"/>
          </a:xfrm>
          <a:prstGeom prst="rect">
            <a:avLst/>
          </a:prstGeom>
        </p:spPr>
        <p:txBody>
          <a:bodyPr wrap="square">
            <a:spAutoFit/>
          </a:bodyPr>
          <a:lstStyle/>
          <a:p>
            <a:endParaRPr lang="en-US" sz="500" b="1" dirty="0">
              <a:latin typeface="Arial" panose="020B0604020202020204" pitchFamily="34" charset="0"/>
              <a:cs typeface="Arial" panose="020B0604020202020204" pitchFamily="34" charset="0"/>
            </a:endParaRPr>
          </a:p>
          <a:p>
            <a:endParaRPr lang="fr-CA" sz="800" b="1" dirty="0">
              <a:latin typeface="Arial" panose="020B0604020202020204" pitchFamily="34" charset="0"/>
              <a:cs typeface="Arial" panose="020B0604020202020204" pitchFamily="34" charset="0"/>
            </a:endParaRPr>
          </a:p>
          <a:p>
            <a:pPr algn="ctr">
              <a:buClr>
                <a:srgbClr val="8EC000"/>
              </a:buClr>
              <a:buSzPct val="115000"/>
            </a:pPr>
            <a:r>
              <a:rPr lang="fr-CA" sz="2300" b="1" dirty="0">
                <a:latin typeface="Arial" panose="020B0604020202020204" pitchFamily="34" charset="0"/>
                <a:cs typeface="Arial" panose="020B0604020202020204" pitchFamily="34" charset="0"/>
              </a:rPr>
              <a:t>Ils provoquent une         irritation moins          importante au niveau                   de la gorge, ce qui                   permet l’aspiration </a:t>
            </a:r>
          </a:p>
          <a:p>
            <a:pPr algn="ctr">
              <a:buClr>
                <a:srgbClr val="8EC000"/>
              </a:buClr>
              <a:buSzPct val="115000"/>
            </a:pPr>
            <a:r>
              <a:rPr lang="fr-CA" sz="2300" b="1" dirty="0">
                <a:latin typeface="Arial" panose="020B0604020202020204" pitchFamily="34" charset="0"/>
                <a:cs typeface="Arial" panose="020B0604020202020204" pitchFamily="34" charset="0"/>
              </a:rPr>
              <a:t>de plus grandes                 quantités de nicotine</a:t>
            </a:r>
            <a:r>
              <a:rPr lang="fr-CA" sz="2300" b="1" dirty="0"/>
              <a:t>.</a:t>
            </a:r>
            <a:endParaRPr lang="fr-CA" sz="2300" b="1" dirty="0">
              <a:latin typeface="Arial" panose="020B0604020202020204" pitchFamily="34" charset="0"/>
              <a:cs typeface="Arial" panose="020B0604020202020204" pitchFamily="34" charset="0"/>
            </a:endParaRPr>
          </a:p>
          <a:p>
            <a:pPr algn="ctr">
              <a:buClr>
                <a:srgbClr val="8EC000"/>
              </a:buClr>
              <a:buSzPct val="115000"/>
            </a:pPr>
            <a:endParaRPr lang="fr-CA" sz="1200" b="1" dirty="0">
              <a:solidFill>
                <a:srgbClr val="FF0000"/>
              </a:solidFill>
              <a:latin typeface="Arial" panose="020B0604020202020204" pitchFamily="34" charset="0"/>
              <a:cs typeface="Arial" panose="020B0604020202020204" pitchFamily="34" charset="0"/>
            </a:endParaRPr>
          </a:p>
          <a:p>
            <a:pPr algn="ctr">
              <a:buClr>
                <a:srgbClr val="8EC000"/>
              </a:buClr>
              <a:buSzPct val="115000"/>
            </a:pPr>
            <a:r>
              <a:rPr lang="fr-CA" sz="3600" b="1" dirty="0">
                <a:solidFill>
                  <a:srgbClr val="FF0000"/>
                </a:solidFill>
                <a:latin typeface="Arial" panose="020B0604020202020204" pitchFamily="34" charset="0"/>
                <a:cs typeface="Arial" panose="020B0604020202020204" pitchFamily="34" charset="0"/>
              </a:rPr>
              <a:t>DANGER </a:t>
            </a:r>
          </a:p>
          <a:p>
            <a:pPr algn="ctr">
              <a:buClr>
                <a:srgbClr val="8EC000"/>
              </a:buClr>
              <a:buSzPct val="115000"/>
            </a:pPr>
            <a:endParaRPr lang="fr-CA" sz="1200" b="1" dirty="0">
              <a:solidFill>
                <a:srgbClr val="FF0000"/>
              </a:solidFill>
              <a:latin typeface="Arial" panose="020B0604020202020204" pitchFamily="34" charset="0"/>
              <a:cs typeface="Arial" panose="020B0604020202020204" pitchFamily="34" charset="0"/>
            </a:endParaRPr>
          </a:p>
          <a:p>
            <a:pPr algn="ctr">
              <a:buClr>
                <a:srgbClr val="8EC000"/>
              </a:buClr>
              <a:buSzPct val="115000"/>
            </a:pPr>
            <a:r>
              <a:rPr lang="fr-CA" sz="2300" b="1" dirty="0">
                <a:solidFill>
                  <a:srgbClr val="FF0000"/>
                </a:solidFill>
                <a:latin typeface="Arial" panose="020B0604020202020204" pitchFamily="34" charset="0"/>
                <a:cs typeface="Arial" panose="020B0604020202020204" pitchFamily="34" charset="0"/>
              </a:rPr>
              <a:t>Inhalation de                concentrations                  élevées de nicotine</a:t>
            </a:r>
            <a:endParaRPr lang="fr-CA" sz="23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602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539552" y="476672"/>
            <a:ext cx="8229600" cy="1143000"/>
          </a:xfrm>
        </p:spPr>
        <p:txBody>
          <a:bodyPr>
            <a:noAutofit/>
          </a:bodyPr>
          <a:lstStyle/>
          <a:p>
            <a:pPr algn="ctr"/>
            <a:r>
              <a:rPr lang="fr-CA" sz="4000" dirty="0">
                <a:latin typeface="Aharoni" panose="02010803020104030203" pitchFamily="2" charset="-79"/>
                <a:cs typeface="Aharoni" panose="02010803020104030203" pitchFamily="2" charset="-79"/>
              </a:rPr>
              <a:t>Définition</a:t>
            </a:r>
            <a:endParaRPr lang="fr-CA" sz="4000" b="1" dirty="0"/>
          </a:p>
        </p:txBody>
      </p:sp>
      <p:sp>
        <p:nvSpPr>
          <p:cNvPr id="7" name="Titre 1"/>
          <p:cNvSpPr txBox="1">
            <a:spLocks/>
          </p:cNvSpPr>
          <p:nvPr>
            <p:custDataLst>
              <p:tags r:id="rId2"/>
            </p:custDataLst>
          </p:nvPr>
        </p:nvSpPr>
        <p:spPr>
          <a:xfrm>
            <a:off x="0" y="736079"/>
            <a:ext cx="9144000" cy="100811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fr-CA" sz="6000" b="1" dirty="0">
                <a:solidFill>
                  <a:srgbClr val="073E87"/>
                </a:solidFill>
                <a:latin typeface="Aharoni" panose="02010803020104030203" pitchFamily="2" charset="-79"/>
                <a:cs typeface="Aharoni" panose="02010803020104030203" pitchFamily="2" charset="-79"/>
              </a:rPr>
              <a:t>Cannabis</a:t>
            </a:r>
            <a:endParaRPr lang="fr-CA" sz="6000" b="1" dirty="0">
              <a:solidFill>
                <a:srgbClr val="073E87"/>
              </a:solidFill>
            </a:endParaRPr>
          </a:p>
        </p:txBody>
      </p:sp>
      <p:pic>
        <p:nvPicPr>
          <p:cNvPr id="6" name="Picture 2"/>
          <p:cNvPicPr>
            <a:picLocks noChangeAspect="1" noChangeArrowheads="1"/>
          </p:cNvPicPr>
          <p:nvPr>
            <p:custDataLst>
              <p:tags r:id="rId3"/>
            </p:custDataLst>
          </p:nvPr>
        </p:nvPicPr>
        <p:blipFill>
          <a:blip r:embed="rId9">
            <a:extLst>
              <a:ext uri="{BEBA8EAE-BF5A-486C-A8C5-ECC9F3942E4B}">
                <a14:imgProps xmlns:a14="http://schemas.microsoft.com/office/drawing/2010/main">
                  <a14:imgLayer r:embed="rId10">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custDataLst>
              <p:tags r:id="rId4"/>
            </p:custDataLst>
          </p:nvPr>
        </p:nvSpPr>
        <p:spPr>
          <a:xfrm>
            <a:off x="0" y="5209218"/>
            <a:ext cx="9144000" cy="1323439"/>
          </a:xfrm>
          <a:prstGeom prst="rect">
            <a:avLst/>
          </a:prstGeom>
          <a:noFill/>
        </p:spPr>
        <p:txBody>
          <a:bodyPr wrap="square" rtlCol="0">
            <a:spAutoFit/>
          </a:bodyPr>
          <a:lstStyle/>
          <a:p>
            <a:pPr algn="ctr"/>
            <a:r>
              <a:rPr lang="fr-CA" sz="4000" b="1" dirty="0">
                <a:solidFill>
                  <a:schemeClr val="bg1"/>
                </a:solidFill>
                <a:latin typeface="Arial" panose="020B0604020202020204" pitchFamily="34" charset="0"/>
                <a:cs typeface="Arial" panose="020B0604020202020204" pitchFamily="34" charset="0"/>
              </a:rPr>
              <a:t>Certaines cigarettes électroniques </a:t>
            </a:r>
          </a:p>
          <a:p>
            <a:pPr algn="ctr"/>
            <a:r>
              <a:rPr lang="fr-CA" sz="4000" b="1" dirty="0">
                <a:solidFill>
                  <a:schemeClr val="bg1"/>
                </a:solidFill>
                <a:latin typeface="Arial" panose="020B0604020202020204" pitchFamily="34" charset="0"/>
                <a:cs typeface="Arial" panose="020B0604020202020204" pitchFamily="34" charset="0"/>
              </a:rPr>
              <a:t>peuvent contenir du cannabi</a:t>
            </a:r>
            <a:r>
              <a:rPr lang="fr-CA" sz="4000" b="1" spc="300" dirty="0">
                <a:solidFill>
                  <a:schemeClr val="bg1"/>
                </a:solidFill>
                <a:latin typeface="Arial" panose="020B0604020202020204" pitchFamily="34" charset="0"/>
                <a:cs typeface="Arial" panose="020B0604020202020204" pitchFamily="34" charset="0"/>
              </a:rPr>
              <a:t>s!</a:t>
            </a:r>
          </a:p>
        </p:txBody>
      </p:sp>
      <p:sp>
        <p:nvSpPr>
          <p:cNvPr id="5" name="ZoneTexte 4"/>
          <p:cNvSpPr txBox="1"/>
          <p:nvPr>
            <p:custDataLst>
              <p:tags r:id="rId5"/>
            </p:custDataLst>
          </p:nvPr>
        </p:nvSpPr>
        <p:spPr>
          <a:xfrm>
            <a:off x="0" y="332656"/>
            <a:ext cx="9144000" cy="1569660"/>
          </a:xfrm>
          <a:prstGeom prst="rect">
            <a:avLst/>
          </a:prstGeom>
          <a:noFill/>
        </p:spPr>
        <p:txBody>
          <a:bodyPr wrap="square" rtlCol="0">
            <a:spAutoFit/>
          </a:bodyPr>
          <a:lstStyle/>
          <a:p>
            <a:pPr algn="ctr"/>
            <a:r>
              <a:rPr lang="fr-CA" sz="9600" b="1" spc="600" dirty="0">
                <a:ln w="38100">
                  <a:solidFill>
                    <a:schemeClr val="bg1"/>
                  </a:solidFill>
                </a:ln>
                <a:solidFill>
                  <a:srgbClr val="FF2D2D"/>
                </a:solidFill>
                <a:latin typeface="Arial Black" panose="020B0A04020102020204" pitchFamily="34" charset="0"/>
                <a:cs typeface="Aharoni" panose="02010803020104030203" pitchFamily="2" charset="-79"/>
              </a:rPr>
              <a:t>Attention</a:t>
            </a:r>
            <a:r>
              <a:rPr lang="fr-CA" sz="9600" b="1" spc="600" dirty="0">
                <a:ln w="38100">
                  <a:solidFill>
                    <a:schemeClr val="bg1"/>
                  </a:solidFill>
                </a:ln>
                <a:solidFill>
                  <a:srgbClr val="FF2D2D"/>
                </a:solidFill>
                <a:latin typeface="Arial Black" panose="020B0A04020102020204" pitchFamily="34" charset="0"/>
                <a:cs typeface="Arial" panose="020B0604020202020204" pitchFamily="34" charset="0"/>
              </a:rPr>
              <a:t>!</a:t>
            </a:r>
          </a:p>
        </p:txBody>
      </p:sp>
      <p:pic>
        <p:nvPicPr>
          <p:cNvPr id="8" name="Image 7">
            <a:extLst>
              <a:ext uri="{FF2B5EF4-FFF2-40B4-BE49-F238E27FC236}">
                <a16:creationId xmlns:a16="http://schemas.microsoft.com/office/drawing/2014/main" id="{360EF196-B827-4EB7-9A2D-05F27907539D}"/>
              </a:ext>
            </a:extLst>
          </p:cNvPr>
          <p:cNvPicPr>
            <a:picLocks noChangeAspect="1"/>
          </p:cNvPicPr>
          <p:nvPr>
            <p:custDataLst>
              <p:tags r:id="rId6"/>
            </p:custDataLst>
          </p:nvPr>
        </p:nvPicPr>
        <p:blipFill rotWithShape="1">
          <a:blip r:embed="rId11"/>
          <a:srcRect b="2294"/>
          <a:stretch/>
        </p:blipFill>
        <p:spPr>
          <a:xfrm>
            <a:off x="3643403" y="3538925"/>
            <a:ext cx="1857194" cy="1512168"/>
          </a:xfrm>
          <a:prstGeom prst="triangle">
            <a:avLst/>
          </a:prstGeom>
        </p:spPr>
      </p:pic>
    </p:spTree>
    <p:extLst>
      <p:ext uri="{BB962C8B-B14F-4D97-AF65-F5344CB8AC3E}">
        <p14:creationId xmlns:p14="http://schemas.microsoft.com/office/powerpoint/2010/main" val="40651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atMod val="400000"/>
              </a:schemeClr>
            </a:gs>
            <a:gs pos="50000">
              <a:schemeClr val="bg1">
                <a:tint val="83000"/>
                <a:satMod val="320000"/>
              </a:schemeClr>
            </a:gs>
            <a:gs pos="100000">
              <a:srgbClr val="084BA4"/>
            </a:gs>
          </a:gsLst>
          <a:path path="circle">
            <a:fillToRect l="10000" t="110000" r="10000" b="100000"/>
          </a:path>
        </a:gradFill>
        <a:effectLst/>
      </p:bgPr>
    </p:bg>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2465" y="2564904"/>
            <a:ext cx="9144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Teste tes connaissance</a:t>
            </a:r>
            <a:r>
              <a:rPr kumimoji="0" lang="fr-CA" sz="6000" b="0" i="0" u="none" strike="noStrike" kern="1200" cap="none" spc="30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s!</a:t>
            </a:r>
          </a:p>
        </p:txBody>
      </p:sp>
    </p:spTree>
    <p:extLst>
      <p:ext uri="{BB962C8B-B14F-4D97-AF65-F5344CB8AC3E}">
        <p14:creationId xmlns:p14="http://schemas.microsoft.com/office/powerpoint/2010/main" val="1318484601"/>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980728"/>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457200" y="2924944"/>
            <a:ext cx="8229600" cy="1709544"/>
          </a:xfrm>
        </p:spPr>
        <p:txBody>
          <a:bodyPr>
            <a:normAutofit/>
          </a:bodyPr>
          <a:lstStyle/>
          <a:p>
            <a:endParaRPr lang="fr-CA" dirty="0"/>
          </a:p>
          <a:p>
            <a:pPr marL="0" indent="0">
              <a:buNone/>
            </a:pPr>
            <a:endParaRPr lang="fr-CA" dirty="0"/>
          </a:p>
        </p:txBody>
      </p:sp>
      <p:sp>
        <p:nvSpPr>
          <p:cNvPr id="4" name="ZoneTexte 3"/>
          <p:cNvSpPr txBox="1"/>
          <p:nvPr>
            <p:custDataLst>
              <p:tags r:id="rId3"/>
            </p:custDataLst>
          </p:nvPr>
        </p:nvSpPr>
        <p:spPr>
          <a:xfrm>
            <a:off x="0" y="4831388"/>
            <a:ext cx="9144000" cy="1107996"/>
          </a:xfrm>
          <a:prstGeom prst="rect">
            <a:avLst/>
          </a:prstGeom>
          <a:noFill/>
        </p:spPr>
        <p:txBody>
          <a:bodyPr wrap="square" rtlCol="0">
            <a:spAutoFit/>
          </a:bodyPr>
          <a:lstStyle/>
          <a:p>
            <a:pPr algn="ctr"/>
            <a:r>
              <a:rPr lang="fr-CA" sz="6600" dirty="0">
                <a:solidFill>
                  <a:srgbClr val="8EC000"/>
                </a:solidFill>
                <a:latin typeface="Arial Black" panose="020B0A04020102020204" pitchFamily="34" charset="0"/>
                <a:cs typeface="Aharoni" panose="02010803020104030203" pitchFamily="2" charset="-79"/>
              </a:rPr>
              <a:t>Vrai</a:t>
            </a:r>
          </a:p>
        </p:txBody>
      </p:sp>
      <p:sp>
        <p:nvSpPr>
          <p:cNvPr id="7" name="ZoneTexte 6">
            <a:extLst>
              <a:ext uri="{FF2B5EF4-FFF2-40B4-BE49-F238E27FC236}">
                <a16:creationId xmlns:a16="http://schemas.microsoft.com/office/drawing/2014/main" id="{295DCA24-2FED-454B-8279-F6514D846017}"/>
              </a:ext>
            </a:extLst>
          </p:cNvPr>
          <p:cNvSpPr txBox="1"/>
          <p:nvPr>
            <p:custDataLst>
              <p:tags r:id="rId4"/>
            </p:custDataLst>
          </p:nvPr>
        </p:nvSpPr>
        <p:spPr>
          <a:xfrm>
            <a:off x="0" y="2924944"/>
            <a:ext cx="9144000" cy="1200329"/>
          </a:xfrm>
          <a:prstGeom prst="rect">
            <a:avLst/>
          </a:prstGeom>
          <a:noFill/>
        </p:spPr>
        <p:txBody>
          <a:bodyPr wrap="square" rtlCol="0">
            <a:spAutoFit/>
          </a:bodyPr>
          <a:lstStyle/>
          <a:p>
            <a:pPr algn="ctr"/>
            <a:r>
              <a:rPr lang="fr-CA" sz="3600" b="1" dirty="0">
                <a:latin typeface="Arial" panose="020B0604020202020204" pitchFamily="34" charset="0"/>
                <a:cs typeface="Arial" panose="020B0604020202020204" pitchFamily="34" charset="0"/>
              </a:rPr>
              <a:t>L'usage de la cigarette électronique </a:t>
            </a:r>
          </a:p>
          <a:p>
            <a:pPr algn="ctr"/>
            <a:r>
              <a:rPr lang="fr-CA" sz="3600" b="1" dirty="0">
                <a:latin typeface="Arial" panose="020B0604020202020204" pitchFamily="34" charset="0"/>
                <a:cs typeface="Arial" panose="020B0604020202020204" pitchFamily="34" charset="0"/>
              </a:rPr>
              <a:t>est en hausse chez les jeunes.</a:t>
            </a:r>
          </a:p>
        </p:txBody>
      </p:sp>
      <p:pic>
        <p:nvPicPr>
          <p:cNvPr id="8" name="Image 7">
            <a:extLst>
              <a:ext uri="{FF2B5EF4-FFF2-40B4-BE49-F238E27FC236}">
                <a16:creationId xmlns:a16="http://schemas.microsoft.com/office/drawing/2014/main" id="{DFBFAA60-D97B-480E-8719-50640C8A21EB}"/>
              </a:ext>
            </a:extLst>
          </p:cNvPr>
          <p:cNvPicPr>
            <a:picLocks noChangeAspect="1"/>
          </p:cNvPicPr>
          <p:nvPr>
            <p:custDataLst>
              <p:tags r:id="rId5"/>
            </p:custDataLst>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a:off x="6660232" y="4803470"/>
            <a:ext cx="2483768" cy="2054530"/>
          </a:xfrm>
          <a:prstGeom prst="rect">
            <a:avLst/>
          </a:prstGeom>
        </p:spPr>
      </p:pic>
    </p:spTree>
    <p:extLst>
      <p:ext uri="{BB962C8B-B14F-4D97-AF65-F5344CB8AC3E}">
        <p14:creationId xmlns:p14="http://schemas.microsoft.com/office/powerpoint/2010/main" val="508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457200" y="2924944"/>
            <a:ext cx="8229600" cy="1709544"/>
          </a:xfrm>
        </p:spPr>
        <p:txBody>
          <a:bodyPr>
            <a:normAutofit/>
          </a:bodyPr>
          <a:lstStyle/>
          <a:p>
            <a:endParaRPr lang="fr-CA" dirty="0"/>
          </a:p>
          <a:p>
            <a:pPr marL="0" indent="0">
              <a:buNone/>
            </a:pPr>
            <a:endParaRPr lang="fr-CA" dirty="0"/>
          </a:p>
        </p:txBody>
      </p:sp>
      <p:sp>
        <p:nvSpPr>
          <p:cNvPr id="6" name="Rectangle 5">
            <a:extLst>
              <a:ext uri="{FF2B5EF4-FFF2-40B4-BE49-F238E27FC236}">
                <a16:creationId xmlns:a16="http://schemas.microsoft.com/office/drawing/2014/main" id="{5E7B30CA-B8E8-4B35-8CCB-51B6763C4B5D}"/>
              </a:ext>
            </a:extLst>
          </p:cNvPr>
          <p:cNvSpPr/>
          <p:nvPr>
            <p:custDataLst>
              <p:tags r:id="rId2"/>
            </p:custDataLst>
          </p:nvPr>
        </p:nvSpPr>
        <p:spPr>
          <a:xfrm>
            <a:off x="354360" y="3061720"/>
            <a:ext cx="8435280" cy="1754326"/>
          </a:xfrm>
          <a:prstGeom prst="rect">
            <a:avLst/>
          </a:prstGeom>
        </p:spPr>
        <p:txBody>
          <a:bodyPr wrap="square">
            <a:spAutoFit/>
          </a:bodyPr>
          <a:lstStyle/>
          <a:p>
            <a:pPr algn="ctr"/>
            <a:r>
              <a:rPr lang="fr-CA" sz="3600" b="1" dirty="0">
                <a:latin typeface="Arial" panose="020B0604020202020204" pitchFamily="34" charset="0"/>
                <a:cs typeface="Arial" panose="020B0604020202020204" pitchFamily="34" charset="0"/>
              </a:rPr>
              <a:t>L'ajout de saveurs au liquide                     d'une cigarette électronique                             est sans danger.</a:t>
            </a:r>
          </a:p>
        </p:txBody>
      </p:sp>
      <p:pic>
        <p:nvPicPr>
          <p:cNvPr id="8" name="Image 7">
            <a:extLst>
              <a:ext uri="{FF2B5EF4-FFF2-40B4-BE49-F238E27FC236}">
                <a16:creationId xmlns:a16="http://schemas.microsoft.com/office/drawing/2014/main" id="{A4A2AAD7-EA71-4A31-8E9F-C5449DE4D20C}"/>
              </a:ext>
            </a:extLst>
          </p:cNvPr>
          <p:cNvPicPr>
            <a:picLocks noChangeAspect="1"/>
          </p:cNvPicPr>
          <p:nvPr>
            <p:custDataLst>
              <p:tags r:id="rId3"/>
            </p:custDataLst>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6660232" y="4803470"/>
            <a:ext cx="2483768" cy="2054530"/>
          </a:xfrm>
          <a:prstGeom prst="rect">
            <a:avLst/>
          </a:prstGeom>
        </p:spPr>
      </p:pic>
      <p:sp>
        <p:nvSpPr>
          <p:cNvPr id="18" name="Titre 1">
            <a:extLst>
              <a:ext uri="{FF2B5EF4-FFF2-40B4-BE49-F238E27FC236}">
                <a16:creationId xmlns:a16="http://schemas.microsoft.com/office/drawing/2014/main" id="{CB3B542E-D70D-4C58-95B6-A515B4D5EA6D}"/>
              </a:ext>
            </a:extLst>
          </p:cNvPr>
          <p:cNvSpPr>
            <a:spLocks noGrp="1"/>
          </p:cNvSpPr>
          <p:nvPr>
            <p:ph type="title"/>
            <p:custDataLst>
              <p:tags r:id="rId4"/>
            </p:custDataLst>
          </p:nvPr>
        </p:nvSpPr>
        <p:spPr>
          <a:xfrm>
            <a:off x="457200" y="1196713"/>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Tree>
    <p:extLst>
      <p:ext uri="{BB962C8B-B14F-4D97-AF65-F5344CB8AC3E}">
        <p14:creationId xmlns:p14="http://schemas.microsoft.com/office/powerpoint/2010/main" val="197646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U:\Promotion de la santé\Trousse vapotage\Photos\Ados de dos - Pexels.jpg"/>
          <p:cNvPicPr>
            <a:picLocks noGrp="1"/>
          </p:cNvPicPr>
          <p:nvPr>
            <p:ph idx="1"/>
            <p:custDataLst>
              <p:tags r:id="rId1"/>
            </p:custDataLst>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0234" t="1" r="3452" b="20195"/>
          <a:stretch/>
        </p:blipFill>
        <p:spPr bwMode="auto">
          <a:xfrm>
            <a:off x="-8630" y="1566"/>
            <a:ext cx="9144000" cy="6827899"/>
          </a:xfrm>
          <a:prstGeom prst="rect">
            <a:avLst/>
          </a:prstGeom>
          <a:ln>
            <a:noFill/>
          </a:ln>
          <a:effectLst>
            <a:outerShdw blurRad="292100" dist="139700" dir="2700000" algn="tl" rotWithShape="0">
              <a:srgbClr val="333333">
                <a:alpha val="65000"/>
              </a:srgbClr>
            </a:outerShdw>
          </a:effectLst>
        </p:spPr>
      </p:pic>
      <p:sp>
        <p:nvSpPr>
          <p:cNvPr id="6" name="ZoneTexte 5"/>
          <p:cNvSpPr txBox="1"/>
          <p:nvPr>
            <p:custDataLst>
              <p:tags r:id="rId2"/>
            </p:custDataLst>
          </p:nvPr>
        </p:nvSpPr>
        <p:spPr>
          <a:xfrm>
            <a:off x="-8630" y="5305971"/>
            <a:ext cx="9144000" cy="1523494"/>
          </a:xfrm>
          <a:prstGeom prst="rect">
            <a:avLst/>
          </a:prstGeom>
          <a:solidFill>
            <a:srgbClr val="073E87">
              <a:alpha val="80000"/>
            </a:srgbClr>
          </a:solidFill>
          <a:ln>
            <a:noFill/>
          </a:ln>
        </p:spPr>
        <p:txBody>
          <a:bodyPr wrap="square" rtlCol="0">
            <a:spAutoFit/>
          </a:bodyPr>
          <a:lstStyle/>
          <a:p>
            <a:pPr algn="ctr"/>
            <a:endParaRPr lang="fr-CA" sz="1050" dirty="0">
              <a:solidFill>
                <a:srgbClr val="D1FF47"/>
              </a:solidFill>
              <a:latin typeface="Aharoni" panose="02010803020104030203" pitchFamily="2" charset="-79"/>
              <a:cs typeface="Aharoni" panose="02010803020104030203" pitchFamily="2" charset="-79"/>
            </a:endParaRPr>
          </a:p>
          <a:p>
            <a:pPr algn="ctr"/>
            <a:endParaRPr lang="fr-CA" sz="2000" dirty="0">
              <a:ln>
                <a:solidFill>
                  <a:srgbClr val="073E87"/>
                </a:solidFill>
              </a:ln>
              <a:solidFill>
                <a:schemeClr val="bg1"/>
              </a:solidFill>
              <a:latin typeface="Arial Black" panose="020B0A04020102020204" pitchFamily="34" charset="0"/>
              <a:cs typeface="Aharoni" panose="02010803020104030203" pitchFamily="2" charset="-79"/>
            </a:endParaRPr>
          </a:p>
          <a:p>
            <a:pPr algn="ctr"/>
            <a:r>
              <a:rPr lang="fr-CA" sz="3200" dirty="0">
                <a:solidFill>
                  <a:schemeClr val="bg1"/>
                </a:solidFill>
                <a:latin typeface="Arial Black" panose="020B0A04020102020204" pitchFamily="34" charset="0"/>
                <a:cs typeface="Aharoni" panose="02010803020104030203" pitchFamily="2" charset="-79"/>
              </a:rPr>
              <a:t>Fais un </a:t>
            </a:r>
            <a:r>
              <a:rPr lang="fr-CA" sz="3200" dirty="0">
                <a:ln>
                  <a:solidFill>
                    <a:schemeClr val="bg1"/>
                  </a:solidFill>
                </a:ln>
                <a:solidFill>
                  <a:srgbClr val="9AD000"/>
                </a:solidFill>
                <a:latin typeface="Arial Black" panose="020B0A04020102020204" pitchFamily="34" charset="0"/>
                <a:cs typeface="Aharoni" panose="02010803020104030203" pitchFamily="2" charset="-79"/>
              </a:rPr>
              <a:t>CHOIX</a:t>
            </a:r>
            <a:r>
              <a:rPr lang="fr-CA" sz="3200" dirty="0">
                <a:solidFill>
                  <a:schemeClr val="bg1"/>
                </a:solidFill>
                <a:latin typeface="Arial Black" panose="020B0A04020102020204" pitchFamily="34" charset="0"/>
                <a:cs typeface="Aharoni" panose="02010803020104030203" pitchFamily="2" charset="-79"/>
              </a:rPr>
              <a:t> allumé pour ta </a:t>
            </a:r>
            <a:r>
              <a:rPr lang="fr-CA" sz="3200" dirty="0">
                <a:ln>
                  <a:solidFill>
                    <a:schemeClr val="bg1"/>
                  </a:solidFill>
                </a:ln>
                <a:solidFill>
                  <a:srgbClr val="FF6600"/>
                </a:solidFill>
                <a:latin typeface="Arial Black" panose="020B0A04020102020204" pitchFamily="34" charset="0"/>
                <a:cs typeface="Aharoni" panose="02010803020104030203" pitchFamily="2" charset="-79"/>
              </a:rPr>
              <a:t>SANTÉ </a:t>
            </a:r>
            <a:r>
              <a:rPr lang="fr-CA" sz="3200" dirty="0">
                <a:solidFill>
                  <a:schemeClr val="bg1"/>
                </a:solidFill>
                <a:latin typeface="Arial Black" panose="020B0A04020102020204" pitchFamily="34" charset="0"/>
                <a:cs typeface="Aharoni" panose="02010803020104030203" pitchFamily="2" charset="-79"/>
              </a:rPr>
              <a:t>!</a:t>
            </a:r>
            <a:endParaRPr lang="fr-CA" sz="3200" b="1" spc="600" dirty="0">
              <a:solidFill>
                <a:schemeClr val="bg1"/>
              </a:solidFill>
              <a:latin typeface="Arial Black" panose="020B0A04020102020204" pitchFamily="34" charset="0"/>
              <a:cs typeface="Arial" panose="020B0604020202020204" pitchFamily="34" charset="0"/>
            </a:endParaRPr>
          </a:p>
          <a:p>
            <a:pPr algn="ctr"/>
            <a:endParaRPr lang="fr-CA" sz="2000" b="1" dirty="0">
              <a:ln>
                <a:solidFill>
                  <a:srgbClr val="073E87"/>
                </a:solidFill>
              </a:ln>
              <a:solidFill>
                <a:schemeClr val="bg1"/>
              </a:solidFill>
              <a:latin typeface="Arial Black" panose="020B0A04020102020204" pitchFamily="34" charset="0"/>
              <a:cs typeface="Arial" panose="020B0604020202020204" pitchFamily="34" charset="0"/>
            </a:endParaRPr>
          </a:p>
          <a:p>
            <a:pPr algn="ctr"/>
            <a:endParaRPr lang="fr-CA" sz="1050" dirty="0">
              <a:solidFill>
                <a:srgbClr val="D1FF47"/>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77126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457200" y="2924944"/>
            <a:ext cx="8229600" cy="1709544"/>
          </a:xfrm>
        </p:spPr>
        <p:txBody>
          <a:bodyPr>
            <a:normAutofit/>
          </a:bodyPr>
          <a:lstStyle/>
          <a:p>
            <a:endParaRPr lang="fr-CA" dirty="0"/>
          </a:p>
          <a:p>
            <a:pPr marL="0" indent="0">
              <a:buNone/>
            </a:pPr>
            <a:endParaRPr lang="fr-CA" dirty="0"/>
          </a:p>
        </p:txBody>
      </p:sp>
      <p:sp>
        <p:nvSpPr>
          <p:cNvPr id="4" name="ZoneTexte 3"/>
          <p:cNvSpPr txBox="1"/>
          <p:nvPr>
            <p:custDataLst>
              <p:tags r:id="rId2"/>
            </p:custDataLst>
          </p:nvPr>
        </p:nvSpPr>
        <p:spPr>
          <a:xfrm>
            <a:off x="0" y="1154938"/>
            <a:ext cx="9144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6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Faux</a:t>
            </a:r>
          </a:p>
        </p:txBody>
      </p:sp>
      <p:sp>
        <p:nvSpPr>
          <p:cNvPr id="9" name="Rectangle 8">
            <a:extLst>
              <a:ext uri="{FF2B5EF4-FFF2-40B4-BE49-F238E27FC236}">
                <a16:creationId xmlns:a16="http://schemas.microsoft.com/office/drawing/2014/main" id="{E1D48AA4-B5CA-4524-9F02-101E3961AA3E}"/>
              </a:ext>
            </a:extLst>
          </p:cNvPr>
          <p:cNvSpPr/>
          <p:nvPr>
            <p:custDataLst>
              <p:tags r:id="rId3"/>
            </p:custDataLst>
          </p:nvPr>
        </p:nvSpPr>
        <p:spPr>
          <a:xfrm>
            <a:off x="0" y="2708920"/>
            <a:ext cx="9144000" cy="3354765"/>
          </a:xfrm>
          <a:prstGeom prst="rect">
            <a:avLst/>
          </a:prstGeom>
        </p:spPr>
        <p:txBody>
          <a:bodyPr wrap="square">
            <a:spAutoFit/>
          </a:bodyPr>
          <a:lstStyle/>
          <a:p>
            <a:pPr lvl="0" algn="ctr">
              <a:defRPr/>
            </a:pPr>
            <a:r>
              <a:rPr lang="fr-CA" sz="3200" b="1" dirty="0">
                <a:solidFill>
                  <a:srgbClr val="FF6600"/>
                </a:solidFill>
                <a:latin typeface="Arial" panose="020B0604020202020204" pitchFamily="34" charset="0"/>
                <a:cs typeface="Arial" panose="020B0604020202020204" pitchFamily="34" charset="0"/>
              </a:rPr>
              <a:t>Les produits chimiques utilisés                       pour aromatiser les produits                                  de vapotage présentent des                                  risques pour la santé.</a:t>
            </a:r>
          </a:p>
          <a:p>
            <a:pPr lvl="0" algn="ctr">
              <a:defRPr/>
            </a:pPr>
            <a:endParaRPr lang="fr-CA" sz="2000" b="1" dirty="0">
              <a:solidFill>
                <a:srgbClr val="FF6600"/>
              </a:solidFill>
              <a:latin typeface="Arial" panose="020B0604020202020204" pitchFamily="34" charset="0"/>
              <a:cs typeface="Arial" panose="020B0604020202020204" pitchFamily="34" charset="0"/>
            </a:endParaRPr>
          </a:p>
          <a:p>
            <a:pPr lvl="0" algn="ctr">
              <a:defRPr/>
            </a:pPr>
            <a:r>
              <a:rPr lang="fr-CA" sz="3200" b="1" dirty="0">
                <a:solidFill>
                  <a:srgbClr val="FF6600"/>
                </a:solidFill>
                <a:latin typeface="Arial" panose="020B0604020202020204" pitchFamily="34" charset="0"/>
                <a:cs typeface="Arial" panose="020B0604020202020204" pitchFamily="34" charset="0"/>
              </a:rPr>
              <a:t>Le liquide utilisé peut contenir de la                nicotine et ce</a:t>
            </a:r>
            <a:r>
              <a:rPr lang="fr-CA" sz="3200" b="1">
                <a:solidFill>
                  <a:srgbClr val="FF6600"/>
                </a:solidFill>
                <a:latin typeface="Arial" panose="020B0604020202020204" pitchFamily="34" charset="0"/>
                <a:cs typeface="Arial" panose="020B0604020202020204" pitchFamily="34" charset="0"/>
              </a:rPr>
              <a:t>, peu </a:t>
            </a:r>
            <a:r>
              <a:rPr lang="fr-CA" sz="3200" b="1" dirty="0">
                <a:solidFill>
                  <a:srgbClr val="FF6600"/>
                </a:solidFill>
                <a:latin typeface="Arial" panose="020B0604020202020204" pitchFamily="34" charset="0"/>
                <a:cs typeface="Arial" panose="020B0604020202020204" pitchFamily="34" charset="0"/>
              </a:rPr>
              <a:t>importe la saveur. </a:t>
            </a:r>
            <a:endParaRPr lang="en-US" sz="3200" b="1" dirty="0">
              <a:solidFill>
                <a:srgbClr val="FF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99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1114699"/>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457200" y="2924944"/>
            <a:ext cx="8229600" cy="1709544"/>
          </a:xfrm>
        </p:spPr>
        <p:txBody>
          <a:bodyPr>
            <a:normAutofit/>
          </a:bodyPr>
          <a:lstStyle/>
          <a:p>
            <a:endParaRPr lang="fr-CA" dirty="0"/>
          </a:p>
          <a:p>
            <a:pPr marL="0" indent="0">
              <a:buNone/>
            </a:pPr>
            <a:endParaRPr lang="fr-CA" dirty="0"/>
          </a:p>
        </p:txBody>
      </p:sp>
      <p:sp>
        <p:nvSpPr>
          <p:cNvPr id="6" name="Rectangle 5">
            <a:extLst>
              <a:ext uri="{FF2B5EF4-FFF2-40B4-BE49-F238E27FC236}">
                <a16:creationId xmlns:a16="http://schemas.microsoft.com/office/drawing/2014/main" id="{8EDF7C43-4C8B-4DEB-8E6B-119064F87FF3}"/>
              </a:ext>
            </a:extLst>
          </p:cNvPr>
          <p:cNvSpPr/>
          <p:nvPr>
            <p:custDataLst>
              <p:tags r:id="rId3"/>
            </p:custDataLst>
          </p:nvPr>
        </p:nvSpPr>
        <p:spPr>
          <a:xfrm>
            <a:off x="551107" y="3179551"/>
            <a:ext cx="8041786" cy="1200329"/>
          </a:xfrm>
          <a:prstGeom prst="rect">
            <a:avLst/>
          </a:prstGeom>
        </p:spPr>
        <p:txBody>
          <a:bodyPr wrap="square">
            <a:spAutoFit/>
          </a:bodyPr>
          <a:lstStyle/>
          <a:p>
            <a:pPr algn="ctr"/>
            <a:r>
              <a:rPr lang="fr-CA" sz="3600" b="1" dirty="0">
                <a:latin typeface="Arial" panose="020B0604020202020204" pitchFamily="34" charset="0"/>
                <a:cs typeface="Arial" panose="020B0604020202020204" pitchFamily="34" charset="0"/>
              </a:rPr>
              <a:t>La cigarette électronique produit seulement de la vapeur d'eau.</a:t>
            </a:r>
          </a:p>
        </p:txBody>
      </p:sp>
      <p:pic>
        <p:nvPicPr>
          <p:cNvPr id="8" name="Image 7">
            <a:extLst>
              <a:ext uri="{FF2B5EF4-FFF2-40B4-BE49-F238E27FC236}">
                <a16:creationId xmlns:a16="http://schemas.microsoft.com/office/drawing/2014/main" id="{5EC57D9A-C5E3-402B-887C-A83F702E0287}"/>
              </a:ext>
            </a:extLst>
          </p:cNvPr>
          <p:cNvPicPr>
            <a:picLocks noChangeAspect="1"/>
          </p:cNvPicPr>
          <p:nvPr>
            <p:custDataLst>
              <p:tags r:id="rId4"/>
            </p:custDataLst>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2384070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custDataLst>
              <p:tags r:id="rId1"/>
            </p:custDataLst>
          </p:nvPr>
        </p:nvSpPr>
        <p:spPr>
          <a:xfrm>
            <a:off x="0" y="1052736"/>
            <a:ext cx="9144000" cy="1107996"/>
          </a:xfrm>
          <a:prstGeom prst="rect">
            <a:avLst/>
          </a:prstGeom>
          <a:noFill/>
        </p:spPr>
        <p:txBody>
          <a:bodyPr wrap="square" rtlCol="0">
            <a:spAutoFit/>
          </a:bodyPr>
          <a:lstStyle/>
          <a:p>
            <a:pPr algn="ctr"/>
            <a:r>
              <a:rPr lang="fr-CA" sz="6600" dirty="0">
                <a:solidFill>
                  <a:srgbClr val="073E87"/>
                </a:solidFill>
                <a:latin typeface="Arial Black" panose="020B0A04020102020204" pitchFamily="34" charset="0"/>
                <a:cs typeface="Aharoni" panose="02010803020104030203" pitchFamily="2" charset="-79"/>
              </a:rPr>
              <a:t>Faux</a:t>
            </a:r>
          </a:p>
        </p:txBody>
      </p:sp>
      <p:sp>
        <p:nvSpPr>
          <p:cNvPr id="9" name="Rectangle 8">
            <a:extLst>
              <a:ext uri="{FF2B5EF4-FFF2-40B4-BE49-F238E27FC236}">
                <a16:creationId xmlns:a16="http://schemas.microsoft.com/office/drawing/2014/main" id="{829F8ACA-E0BB-4F61-8989-02DD4C5BAD2F}"/>
              </a:ext>
            </a:extLst>
          </p:cNvPr>
          <p:cNvSpPr/>
          <p:nvPr>
            <p:custDataLst>
              <p:tags r:id="rId2"/>
            </p:custDataLst>
          </p:nvPr>
        </p:nvSpPr>
        <p:spPr>
          <a:xfrm>
            <a:off x="827584" y="2564904"/>
            <a:ext cx="7704856" cy="3877985"/>
          </a:xfrm>
          <a:prstGeom prst="rect">
            <a:avLst/>
          </a:prstGeom>
        </p:spPr>
        <p:txBody>
          <a:bodyPr wrap="square">
            <a:spAutoFit/>
          </a:bodyPr>
          <a:lstStyle/>
          <a:p>
            <a:pPr algn="ctr"/>
            <a:r>
              <a:rPr lang="fr-CA" sz="3600" b="1" dirty="0">
                <a:solidFill>
                  <a:srgbClr val="FF6600"/>
                </a:solidFill>
                <a:latin typeface="Arial" panose="020B0604020202020204" pitchFamily="34" charset="0"/>
                <a:cs typeface="Arial" panose="020B0604020202020204" pitchFamily="34" charset="0"/>
              </a:rPr>
              <a:t>En général, les cigarettes électroniques contiennent du </a:t>
            </a:r>
            <a:r>
              <a:rPr lang="fr-CA" sz="3600" b="1" dirty="0" err="1">
                <a:solidFill>
                  <a:srgbClr val="FF6600"/>
                </a:solidFill>
                <a:latin typeface="Arial" panose="020B0604020202020204" pitchFamily="34" charset="0"/>
                <a:cs typeface="Arial" panose="020B0604020202020204" pitchFamily="34" charset="0"/>
              </a:rPr>
              <a:t>propylèneglycol</a:t>
            </a:r>
            <a:r>
              <a:rPr lang="fr-CA" sz="3600" b="1" dirty="0">
                <a:solidFill>
                  <a:srgbClr val="FF6600"/>
                </a:solidFill>
                <a:latin typeface="Arial" panose="020B0604020202020204" pitchFamily="34" charset="0"/>
                <a:cs typeface="Arial" panose="020B0604020202020204" pitchFamily="34" charset="0"/>
              </a:rPr>
              <a:t>, du glycérol,           des saveurs concentrées,            de la nicotine et plusieurs               autres composés chimiques.</a:t>
            </a:r>
          </a:p>
          <a:p>
            <a:pPr algn="ctr"/>
            <a:r>
              <a:rPr lang="fr-CA" sz="3000" b="1" dirty="0">
                <a:solidFill>
                  <a:srgbClr val="FF66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9133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764704"/>
            <a:ext cx="8229600" cy="1143000"/>
          </a:xfrm>
        </p:spPr>
        <p:txBody>
          <a:bodyPr>
            <a:normAutofit/>
          </a:bodyPr>
          <a:lstStyle/>
          <a:p>
            <a:pPr algn="ctr"/>
            <a:r>
              <a:rPr lang="fr-CA" sz="6000" b="1" dirty="0">
                <a:solidFill>
                  <a:srgbClr val="073E87"/>
                </a:solidFill>
                <a:latin typeface="Arial Black" panose="020B0A04020102020204" pitchFamily="34" charset="0"/>
                <a:cs typeface="Aharoni" panose="02010803020104030203" pitchFamily="2" charset="-79"/>
              </a:rPr>
              <a:t>Choix multiples</a:t>
            </a:r>
            <a:endParaRPr lang="fr-CA" sz="60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914400" y="2054530"/>
            <a:ext cx="8229600" cy="4320480"/>
          </a:xfrm>
        </p:spPr>
        <p:txBody>
          <a:bodyPr>
            <a:normAutofit/>
          </a:bodyPr>
          <a:lstStyle/>
          <a:p>
            <a:pPr marL="0" indent="0">
              <a:buNone/>
            </a:pPr>
            <a:r>
              <a:rPr lang="fr-CA" sz="2800" dirty="0">
                <a:solidFill>
                  <a:srgbClr val="FF6600"/>
                </a:solidFill>
                <a:latin typeface="Arial" panose="020B0604020202020204" pitchFamily="34" charset="0"/>
                <a:cs typeface="Arial" panose="020B0604020202020204" pitchFamily="34" charset="0"/>
              </a:rPr>
              <a:t>Quelles substances chimiques peuvent se retrouver dans les produits de vapotag</a:t>
            </a:r>
            <a:r>
              <a:rPr lang="fr-CA" sz="2800" spc="300" dirty="0">
                <a:solidFill>
                  <a:srgbClr val="FF6600"/>
                </a:solidFill>
                <a:latin typeface="Arial" panose="020B0604020202020204" pitchFamily="34" charset="0"/>
                <a:cs typeface="Arial" panose="020B0604020202020204" pitchFamily="34" charset="0"/>
              </a:rPr>
              <a:t>e?</a:t>
            </a:r>
          </a:p>
          <a:p>
            <a:pPr marL="0" indent="0">
              <a:buNone/>
            </a:pPr>
            <a:endParaRPr lang="fr-CA" sz="1000" dirty="0">
              <a:solidFill>
                <a:srgbClr val="FF6600"/>
              </a:solidFill>
              <a:latin typeface="Arial" panose="020B0604020202020204" pitchFamily="34" charset="0"/>
              <a:cs typeface="Arial" panose="020B0604020202020204" pitchFamily="34" charset="0"/>
            </a:endParaRPr>
          </a:p>
          <a:p>
            <a:pPr marL="0" indent="0">
              <a:buNone/>
            </a:pPr>
            <a:endParaRPr lang="fr-CA" sz="300" dirty="0">
              <a:latin typeface="Arial" panose="020B0604020202020204" pitchFamily="34" charset="0"/>
              <a:cs typeface="Arial" panose="020B0604020202020204" pitchFamily="34" charset="0"/>
            </a:endParaRPr>
          </a:p>
          <a:p>
            <a:pPr marL="850392" lvl="1" indent="-457200">
              <a:lnSpc>
                <a:spcPct val="110000"/>
              </a:lnSpc>
              <a:buClr>
                <a:srgbClr val="FF6600"/>
              </a:buClr>
              <a:buSzPct val="100000"/>
              <a:buFont typeface="+mj-lt"/>
              <a:buAutoNum type="alphaLcPeriod"/>
            </a:pPr>
            <a:r>
              <a:rPr lang="fr-CA" sz="2600" dirty="0">
                <a:latin typeface="Arial" panose="020B0604020202020204" pitchFamily="34" charset="0"/>
                <a:cs typeface="Arial" panose="020B0604020202020204" pitchFamily="34" charset="0"/>
              </a:rPr>
              <a:t>Formaldéhyde (gaz incolore présent dans             les peintures, les détergents et les colles)</a:t>
            </a:r>
          </a:p>
          <a:p>
            <a:pPr marL="850392" lvl="1" indent="-457200">
              <a:lnSpc>
                <a:spcPct val="150000"/>
              </a:lnSpc>
              <a:buClr>
                <a:srgbClr val="FF6600"/>
              </a:buClr>
              <a:buSzPct val="100000"/>
              <a:buFont typeface="+mj-lt"/>
              <a:buAutoNum type="alphaLcPeriod"/>
            </a:pPr>
            <a:r>
              <a:rPr lang="fr-CA" sz="2600" dirty="0">
                <a:latin typeface="Arial" panose="020B0604020202020204" pitchFamily="34" charset="0"/>
                <a:cs typeface="Arial" panose="020B0604020202020204" pitchFamily="34" charset="0"/>
              </a:rPr>
              <a:t>Métaux lourds (nickel, étain et aluminium)</a:t>
            </a:r>
          </a:p>
          <a:p>
            <a:pPr marL="850392" lvl="1" indent="-457200">
              <a:lnSpc>
                <a:spcPct val="110000"/>
              </a:lnSpc>
              <a:buClr>
                <a:srgbClr val="FF6600"/>
              </a:buClr>
              <a:buSzPct val="100000"/>
              <a:buFont typeface="+mj-lt"/>
              <a:buAutoNum type="alphaLcPeriod"/>
            </a:pPr>
            <a:r>
              <a:rPr lang="fr-CA" sz="2600" dirty="0">
                <a:latin typeface="Arial" panose="020B0604020202020204" pitchFamily="34" charset="0"/>
                <a:cs typeface="Arial" panose="020B0604020202020204" pitchFamily="34" charset="0"/>
              </a:rPr>
              <a:t>Diacétyle (produit chimique                               aromatisant)</a:t>
            </a:r>
          </a:p>
          <a:p>
            <a:pPr marL="850392" lvl="1" indent="-457200">
              <a:lnSpc>
                <a:spcPct val="110000"/>
              </a:lnSpc>
              <a:buClr>
                <a:srgbClr val="FF6600"/>
              </a:buClr>
              <a:buSzPct val="100000"/>
              <a:buFont typeface="+mj-lt"/>
              <a:buAutoNum type="alphaLcPeriod"/>
            </a:pPr>
            <a:r>
              <a:rPr lang="fr-CA" sz="2600" dirty="0">
                <a:latin typeface="Arial" panose="020B0604020202020204" pitchFamily="34" charset="0"/>
                <a:cs typeface="Arial" panose="020B0604020202020204" pitchFamily="34" charset="0"/>
              </a:rPr>
              <a:t>Toutes ces réponses</a:t>
            </a:r>
          </a:p>
        </p:txBody>
      </p:sp>
      <p:pic>
        <p:nvPicPr>
          <p:cNvPr id="5" name="Image 4">
            <a:extLst>
              <a:ext uri="{FF2B5EF4-FFF2-40B4-BE49-F238E27FC236}">
                <a16:creationId xmlns:a16="http://schemas.microsoft.com/office/drawing/2014/main" id="{557EE6C4-D28E-40F7-87BD-843C59DA2506}"/>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6444208" y="4803470"/>
            <a:ext cx="2699792" cy="2054530"/>
          </a:xfrm>
          <a:prstGeom prst="rect">
            <a:avLst/>
          </a:prstGeom>
        </p:spPr>
      </p:pic>
    </p:spTree>
    <p:extLst>
      <p:ext uri="{BB962C8B-B14F-4D97-AF65-F5344CB8AC3E}">
        <p14:creationId xmlns:p14="http://schemas.microsoft.com/office/powerpoint/2010/main" val="321545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6" end="6"/>
                                            </p:txEl>
                                          </p:spTgt>
                                        </p:tgtEl>
                                        <p:attrNameLst>
                                          <p:attrName>style.color</p:attrName>
                                        </p:attrNameLst>
                                      </p:cBhvr>
                                      <p:to>
                                        <a:srgbClr val="FF0000"/>
                                      </p:to>
                                    </p:animClr>
                                    <p:animClr clrSpc="rgb" dir="cw">
                                      <p:cBhvr>
                                        <p:cTn id="7" dur="500" fill="hold"/>
                                        <p:tgtEl>
                                          <p:spTgt spid="3">
                                            <p:txEl>
                                              <p:pRg st="6" end="6"/>
                                            </p:txEl>
                                          </p:spTgt>
                                        </p:tgtEl>
                                        <p:attrNameLst>
                                          <p:attrName>fillcolor</p:attrName>
                                        </p:attrNameLst>
                                      </p:cBhvr>
                                      <p:to>
                                        <a:srgbClr val="FF0000"/>
                                      </p:to>
                                    </p:animClr>
                                    <p:set>
                                      <p:cBhvr>
                                        <p:cTn id="8" dur="500" fill="hold"/>
                                        <p:tgtEl>
                                          <p:spTgt spid="3">
                                            <p:txEl>
                                              <p:pRg st="6" end="6"/>
                                            </p:txEl>
                                          </p:spTgt>
                                        </p:tgtEl>
                                        <p:attrNameLst>
                                          <p:attrName>fill.type</p:attrName>
                                        </p:attrNameLst>
                                      </p:cBhvr>
                                      <p:to>
                                        <p:strVal val="solid"/>
                                      </p:to>
                                    </p:set>
                                    <p:set>
                                      <p:cBhvr>
                                        <p:cTn id="9" dur="500" fill="hold"/>
                                        <p:tgtEl>
                                          <p:spTgt spid="3">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908720"/>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0" y="2708920"/>
            <a:ext cx="9144000" cy="1872208"/>
          </a:xfrm>
        </p:spPr>
        <p:txBody>
          <a:bodyPr>
            <a:noAutofit/>
          </a:bodyPr>
          <a:lstStyle/>
          <a:p>
            <a:pPr marL="0" lvl="0" indent="0" algn="ctr">
              <a:buNone/>
            </a:pPr>
            <a:r>
              <a:rPr lang="fr-FR" sz="3600" b="1" dirty="0">
                <a:latin typeface="Arial" panose="020B0604020202020204" pitchFamily="34" charset="0"/>
                <a:cs typeface="Arial" panose="020B0604020202020204" pitchFamily="34" charset="0"/>
              </a:rPr>
              <a:t>Une cigarette électronique                      peut contenir plus de nicotine                                      qu'une cigarette ordinaire.</a:t>
            </a:r>
            <a:endParaRPr lang="fr-CA" sz="3600" b="1" dirty="0">
              <a:latin typeface="Arial" panose="020B0604020202020204" pitchFamily="34" charset="0"/>
              <a:cs typeface="Arial" panose="020B0604020202020204" pitchFamily="34" charset="0"/>
            </a:endParaRPr>
          </a:p>
          <a:p>
            <a:pPr marL="0" indent="0" algn="ctr">
              <a:buNone/>
            </a:pPr>
            <a:endParaRPr lang="fr-CA" sz="3000" dirty="0">
              <a:latin typeface="Arial" panose="020B0604020202020204" pitchFamily="34" charset="0"/>
              <a:cs typeface="Arial" panose="020B0604020202020204" pitchFamily="34" charset="0"/>
            </a:endParaRPr>
          </a:p>
        </p:txBody>
      </p:sp>
      <p:sp>
        <p:nvSpPr>
          <p:cNvPr id="4" name="ZoneTexte 3"/>
          <p:cNvSpPr txBox="1"/>
          <p:nvPr>
            <p:custDataLst>
              <p:tags r:id="rId3"/>
            </p:custDataLst>
          </p:nvPr>
        </p:nvSpPr>
        <p:spPr>
          <a:xfrm>
            <a:off x="0" y="4941168"/>
            <a:ext cx="9144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600" b="0" i="0" u="none" strike="noStrike" kern="1200" cap="none" spc="0" normalizeH="0" baseline="0" noProof="0" dirty="0">
                <a:ln>
                  <a:noFill/>
                </a:ln>
                <a:solidFill>
                  <a:srgbClr val="8EC000"/>
                </a:solidFill>
                <a:effectLst/>
                <a:uLnTx/>
                <a:uFillTx/>
                <a:latin typeface="Arial Black" panose="020B0A04020102020204" pitchFamily="34" charset="0"/>
                <a:ea typeface="+mn-ea"/>
                <a:cs typeface="Aharoni" panose="02010803020104030203" pitchFamily="2" charset="-79"/>
              </a:rPr>
              <a:t>Vrai</a:t>
            </a:r>
          </a:p>
        </p:txBody>
      </p:sp>
      <p:pic>
        <p:nvPicPr>
          <p:cNvPr id="6" name="Image 5">
            <a:extLst>
              <a:ext uri="{FF2B5EF4-FFF2-40B4-BE49-F238E27FC236}">
                <a16:creationId xmlns:a16="http://schemas.microsoft.com/office/drawing/2014/main" id="{4943F602-BA2C-4370-97A7-96FE10C0EE21}"/>
              </a:ext>
            </a:extLst>
          </p:cNvPr>
          <p:cNvPicPr>
            <a:picLocks noChangeAspect="1"/>
          </p:cNvPicPr>
          <p:nvPr>
            <p:custDataLst>
              <p:tags r:id="rId4"/>
            </p:custDataLst>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6444208" y="4803470"/>
            <a:ext cx="2699792" cy="2054530"/>
          </a:xfrm>
          <a:prstGeom prst="rect">
            <a:avLst/>
          </a:prstGeom>
        </p:spPr>
      </p:pic>
    </p:spTree>
    <p:extLst>
      <p:ext uri="{BB962C8B-B14F-4D97-AF65-F5344CB8AC3E}">
        <p14:creationId xmlns:p14="http://schemas.microsoft.com/office/powerpoint/2010/main" val="318267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6CB0B9-94AD-44F4-8B63-61920F0610E5}"/>
              </a:ext>
            </a:extLst>
          </p:cNvPr>
          <p:cNvPicPr>
            <a:picLocks noChangeAspect="1"/>
          </p:cNvPicPr>
          <p:nvPr>
            <p:custDataLst>
              <p:tags r:id="rId1"/>
            </p:custDataLst>
          </p:nvPr>
        </p:nvPicPr>
        <p:blipFill>
          <a:blip r:embed="rId5"/>
          <a:stretch>
            <a:fillRect/>
          </a:stretch>
        </p:blipFill>
        <p:spPr>
          <a:xfrm>
            <a:off x="0" y="0"/>
            <a:ext cx="9144000" cy="6874148"/>
          </a:xfrm>
          <a:prstGeom prst="rect">
            <a:avLst/>
          </a:prstGeom>
        </p:spPr>
      </p:pic>
      <p:sp>
        <p:nvSpPr>
          <p:cNvPr id="3" name="ZoneTexte 2"/>
          <p:cNvSpPr txBox="1"/>
          <p:nvPr>
            <p:custDataLst>
              <p:tags r:id="rId2"/>
            </p:custDataLst>
          </p:nvPr>
        </p:nvSpPr>
        <p:spPr>
          <a:xfrm>
            <a:off x="0" y="2775354"/>
            <a:ext cx="9144000" cy="1323439"/>
          </a:xfrm>
          <a:prstGeom prst="rect">
            <a:avLst/>
          </a:prstGeom>
          <a:solidFill>
            <a:srgbClr val="85B400">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A" sz="1000" dirty="0">
              <a:ln w="19050">
                <a:solidFill>
                  <a:srgbClr val="FFFFFF"/>
                </a:solidFill>
              </a:ln>
              <a:solidFill>
                <a:srgbClr val="85B400"/>
              </a:solidFill>
              <a:latin typeface="Arial Black" panose="020B0A04020102020204" pitchFamily="34" charset="0"/>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sz="6000" dirty="0">
                <a:ln w="12700">
                  <a:solidFill>
                    <a:srgbClr val="073E87"/>
                  </a:solidFill>
                </a:ln>
                <a:solidFill>
                  <a:schemeClr val="bg1"/>
                </a:solidFill>
                <a:latin typeface="Arial Black" panose="020B0A04020102020204" pitchFamily="34" charset="0"/>
                <a:cs typeface="Aharoni" panose="02010803020104030203" pitchFamily="2" charset="-79"/>
              </a:rPr>
              <a:t>Discussion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000" b="0" i="0" u="none" strike="noStrike" kern="1200" cap="none" spc="0" normalizeH="0" baseline="0" noProof="0" dirty="0">
              <a:ln w="19050">
                <a:solidFill>
                  <a:srgbClr val="FFFFFF"/>
                </a:solidFill>
              </a:ln>
              <a:solidFill>
                <a:srgbClr val="85B400"/>
              </a:solidFill>
              <a:effectLst/>
              <a:uLnTx/>
              <a:uFillTx/>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1148512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custDataLst>
              <p:tags r:id="rId1"/>
            </p:custDataLst>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3730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ulle ronde 4"/>
          <p:cNvSpPr/>
          <p:nvPr>
            <p:custDataLst>
              <p:tags r:id="rId2"/>
            </p:custDataLst>
          </p:nvPr>
        </p:nvSpPr>
        <p:spPr>
          <a:xfrm>
            <a:off x="3923928" y="1428424"/>
            <a:ext cx="2016224" cy="1296143"/>
          </a:xfrm>
          <a:prstGeom prst="wedgeEllipseCallout">
            <a:avLst>
              <a:gd name="adj1" fmla="val -41302"/>
              <a:gd name="adj2" fmla="val 49190"/>
            </a:avLst>
          </a:prstGeom>
          <a:solidFill>
            <a:srgbClr val="FFFFFF"/>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solidFill>
                  <a:srgbClr val="073E87"/>
                </a:solidFill>
                <a:latin typeface="Arial Black" panose="020B0A04020102020204" pitchFamily="34" charset="0"/>
                <a:cs typeface="Aharoni" panose="02010803020104030203" pitchFamily="2" charset="-79"/>
              </a:rPr>
              <a:t>Effets      néfastes de la nicotine</a:t>
            </a:r>
          </a:p>
        </p:txBody>
      </p:sp>
      <p:sp>
        <p:nvSpPr>
          <p:cNvPr id="10" name="Bulle ronde 9"/>
          <p:cNvSpPr/>
          <p:nvPr>
            <p:custDataLst>
              <p:tags r:id="rId3"/>
            </p:custDataLst>
          </p:nvPr>
        </p:nvSpPr>
        <p:spPr>
          <a:xfrm>
            <a:off x="323528" y="976326"/>
            <a:ext cx="2664296" cy="1616171"/>
          </a:xfrm>
          <a:prstGeom prst="wedgeEllipseCallout">
            <a:avLst>
              <a:gd name="adj1" fmla="val 23058"/>
              <a:gd name="adj2" fmla="val 59236"/>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solidFill>
                  <a:srgbClr val="073E87"/>
                </a:solidFill>
                <a:latin typeface="Arial Black" panose="020B0A04020102020204" pitchFamily="34" charset="0"/>
                <a:cs typeface="Aharoni" panose="02010803020104030203" pitchFamily="2" charset="-79"/>
              </a:rPr>
              <a:t>Qu'est-ce que la cigarette électronique?</a:t>
            </a:r>
            <a:endParaRPr lang="fr-CA" sz="1600" b="1" spc="300" dirty="0">
              <a:solidFill>
                <a:srgbClr val="073E87"/>
              </a:solidFill>
              <a:latin typeface="Arial Black" panose="020B0A04020102020204" pitchFamily="34" charset="0"/>
              <a:cs typeface="Aharoni" panose="02010803020104030203" pitchFamily="2" charset="-79"/>
            </a:endParaRPr>
          </a:p>
        </p:txBody>
      </p:sp>
      <p:sp>
        <p:nvSpPr>
          <p:cNvPr id="11" name="Bulle ronde 10"/>
          <p:cNvSpPr/>
          <p:nvPr>
            <p:custDataLst>
              <p:tags r:id="rId4"/>
            </p:custDataLst>
          </p:nvPr>
        </p:nvSpPr>
        <p:spPr>
          <a:xfrm>
            <a:off x="6350643" y="1074973"/>
            <a:ext cx="1963471" cy="1296143"/>
          </a:xfrm>
          <a:prstGeom prst="wedgeEllipseCallout">
            <a:avLst>
              <a:gd name="adj1" fmla="val -42579"/>
              <a:gd name="adj2" fmla="val 45705"/>
            </a:avLst>
          </a:prstGeom>
          <a:solidFill>
            <a:srgbClr val="FFFFFF"/>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solidFill>
                  <a:srgbClr val="073E87"/>
                </a:solidFill>
                <a:latin typeface="Arial Black" panose="020B0A04020102020204" pitchFamily="34" charset="0"/>
                <a:cs typeface="Aharoni" panose="02010803020104030203" pitchFamily="2" charset="-79"/>
              </a:rPr>
              <a:t>Historique</a:t>
            </a:r>
          </a:p>
          <a:p>
            <a:pPr algn="ctr"/>
            <a:r>
              <a:rPr lang="fr-CA" sz="1600" b="1" dirty="0">
                <a:solidFill>
                  <a:srgbClr val="073E87"/>
                </a:solidFill>
                <a:latin typeface="Arial Black" panose="020B0A04020102020204" pitchFamily="34" charset="0"/>
                <a:cs typeface="Aharoni" panose="02010803020104030203" pitchFamily="2" charset="-79"/>
              </a:rPr>
              <a:t>et marketing</a:t>
            </a:r>
          </a:p>
        </p:txBody>
      </p:sp>
      <p:sp>
        <p:nvSpPr>
          <p:cNvPr id="12" name="Bulle ronde 11"/>
          <p:cNvSpPr/>
          <p:nvPr>
            <p:custDataLst>
              <p:tags r:id="rId5"/>
            </p:custDataLst>
          </p:nvPr>
        </p:nvSpPr>
        <p:spPr>
          <a:xfrm>
            <a:off x="6580250" y="3268081"/>
            <a:ext cx="2304256" cy="1296143"/>
          </a:xfrm>
          <a:prstGeom prst="wedgeEllipseCallout">
            <a:avLst>
              <a:gd name="adj1" fmla="val -56587"/>
              <a:gd name="adj2" fmla="val 29407"/>
            </a:avLst>
          </a:prstGeom>
          <a:solidFill>
            <a:srgbClr val="FFFFFF"/>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solidFill>
                  <a:srgbClr val="073E87"/>
                </a:solidFill>
                <a:latin typeface="Arial Black" panose="020B0A04020102020204" pitchFamily="34" charset="0"/>
                <a:cs typeface="Aharoni" panose="02010803020104030203" pitchFamily="2" charset="-79"/>
              </a:rPr>
              <a:t>Stratégies de refus</a:t>
            </a:r>
          </a:p>
        </p:txBody>
      </p:sp>
      <p:sp>
        <p:nvSpPr>
          <p:cNvPr id="13" name="Bulle ronde 12"/>
          <p:cNvSpPr/>
          <p:nvPr>
            <p:custDataLst>
              <p:tags r:id="rId6"/>
            </p:custDataLst>
          </p:nvPr>
        </p:nvSpPr>
        <p:spPr>
          <a:xfrm>
            <a:off x="4139952" y="3333569"/>
            <a:ext cx="2016225" cy="1296143"/>
          </a:xfrm>
          <a:prstGeom prst="wedgeEllipseCallout">
            <a:avLst>
              <a:gd name="adj1" fmla="val -56018"/>
              <a:gd name="adj2" fmla="val 21840"/>
            </a:avLst>
          </a:prstGeom>
          <a:solidFill>
            <a:srgbClr val="FFFFFF"/>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solidFill>
                  <a:srgbClr val="073E87"/>
                </a:solidFill>
                <a:latin typeface="Arial Black" panose="020B0A04020102020204" pitchFamily="34" charset="0"/>
                <a:cs typeface="Aharoni" panose="02010803020104030203" pitchFamily="2" charset="-79"/>
              </a:rPr>
              <a:t>Lois et politiques</a:t>
            </a:r>
          </a:p>
        </p:txBody>
      </p:sp>
    </p:spTree>
    <p:extLst>
      <p:ext uri="{BB962C8B-B14F-4D97-AF65-F5344CB8AC3E}">
        <p14:creationId xmlns:p14="http://schemas.microsoft.com/office/powerpoint/2010/main" val="213710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atMod val="400000"/>
              </a:schemeClr>
            </a:gs>
            <a:gs pos="50000">
              <a:schemeClr val="bg1">
                <a:tint val="83000"/>
                <a:satMod val="320000"/>
              </a:schemeClr>
            </a:gs>
            <a:gs pos="100000">
              <a:srgbClr val="084BA4"/>
            </a:gs>
          </a:gsLst>
          <a:path path="circle">
            <a:fillToRect l="10000" t="110000" r="10000" b="100000"/>
          </a:path>
        </a:gradFill>
        <a:effectLst/>
      </p:bgPr>
    </p:bg>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0" y="2244060"/>
            <a:ext cx="9144000" cy="2523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6000" dirty="0">
                <a:solidFill>
                  <a:srgbClr val="073E87"/>
                </a:solidFill>
                <a:latin typeface="Arial Black" panose="020B0A04020102020204" pitchFamily="34" charset="0"/>
                <a:cs typeface="Aharoni" panose="02010803020104030203" pitchFamily="2" charset="-79"/>
              </a:rPr>
              <a:t>Module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sz="1000" dirty="0">
              <a:solidFill>
                <a:srgbClr val="073E87"/>
              </a:solidFill>
              <a:latin typeface="Arial Black" panose="020B0A04020102020204" pitchFamily="34" charset="0"/>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sz="4400" dirty="0">
                <a:solidFill>
                  <a:srgbClr val="85B400"/>
                </a:solidFill>
                <a:latin typeface="Arial Black" panose="020B0A04020102020204" pitchFamily="34" charset="0"/>
                <a:cs typeface="Aharoni" panose="02010803020104030203" pitchFamily="2" charset="-79"/>
              </a:rPr>
              <a:t>Qu'est-ce que la </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4400" dirty="0">
                <a:solidFill>
                  <a:srgbClr val="85B400"/>
                </a:solidFill>
                <a:latin typeface="Arial Black" panose="020B0A04020102020204" pitchFamily="34" charset="0"/>
                <a:cs typeface="Aharoni" panose="02010803020104030203" pitchFamily="2" charset="-79"/>
              </a:rPr>
              <a:t>cigarette électronique?</a:t>
            </a:r>
            <a:endParaRPr kumimoji="0" lang="fr-CA" sz="4400" b="0" i="0" u="none" strike="noStrike" kern="1200" cap="none" spc="600" normalizeH="0" baseline="0" dirty="0">
              <a:ln>
                <a:noFill/>
              </a:ln>
              <a:solidFill>
                <a:srgbClr val="85B400"/>
              </a:solidFill>
              <a:effectLst/>
              <a:uLnTx/>
              <a:uFillTx/>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214807388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A820752-02C4-40B1-AB27-96BFAC2AB2D8}"/>
              </a:ext>
            </a:extLst>
          </p:cNvPr>
          <p:cNvPicPr>
            <a:picLocks noChangeAspect="1"/>
          </p:cNvPicPr>
          <p:nvPr>
            <p:custDataLst>
              <p:tags r:id="rId1"/>
            </p:custDataLst>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rcRect l="-226" t="-398" r="18576" b="398"/>
          <a:stretch/>
        </p:blipFill>
        <p:spPr>
          <a:xfrm>
            <a:off x="-108520" y="-99392"/>
            <a:ext cx="9252761" cy="6970839"/>
          </a:xfrm>
          <a:prstGeom prst="rect">
            <a:avLst/>
          </a:prstGeom>
          <a:ln>
            <a:noFill/>
          </a:ln>
          <a:effectLst>
            <a:outerShdw blurRad="292100" dist="139700" dir="2700000" algn="tl" rotWithShape="0">
              <a:srgbClr val="333333">
                <a:alpha val="65000"/>
              </a:srgbClr>
            </a:outerShdw>
          </a:effectLst>
        </p:spPr>
      </p:pic>
      <p:sp>
        <p:nvSpPr>
          <p:cNvPr id="5" name="Rectangle 4"/>
          <p:cNvSpPr/>
          <p:nvPr>
            <p:custDataLst>
              <p:tags r:id="rId2"/>
            </p:custDataLst>
          </p:nvPr>
        </p:nvSpPr>
        <p:spPr>
          <a:xfrm>
            <a:off x="107504" y="669187"/>
            <a:ext cx="9007230" cy="830997"/>
          </a:xfrm>
          <a:prstGeom prst="rect">
            <a:avLst/>
          </a:prstGeom>
          <a:noFill/>
        </p:spPr>
        <p:txBody>
          <a:bodyPr wrap="square">
            <a:spAutoFit/>
          </a:bodyPr>
          <a:lstStyle/>
          <a:p>
            <a:pPr algn="ctr"/>
            <a:endParaRPr lang="en-US" sz="2400" b="1" dirty="0">
              <a:solidFill>
                <a:srgbClr val="DDF0C8"/>
              </a:solidFill>
              <a:latin typeface="Aharoni" panose="02010803020104030203" pitchFamily="2" charset="-79"/>
              <a:cs typeface="Aharoni" panose="02010803020104030203" pitchFamily="2" charset="-79"/>
            </a:endParaRPr>
          </a:p>
          <a:p>
            <a:pPr algn="ctr"/>
            <a:endParaRPr lang="fr-CA" sz="2400" dirty="0">
              <a:solidFill>
                <a:srgbClr val="DDF0C8"/>
              </a:solidFill>
              <a:latin typeface="Aharoni" panose="02010803020104030203" pitchFamily="2" charset="-79"/>
              <a:cs typeface="Aharoni" panose="02010803020104030203" pitchFamily="2" charset="-79"/>
            </a:endParaRPr>
          </a:p>
        </p:txBody>
      </p:sp>
      <p:sp>
        <p:nvSpPr>
          <p:cNvPr id="4" name="Flèche : haut 3">
            <a:extLst>
              <a:ext uri="{FF2B5EF4-FFF2-40B4-BE49-F238E27FC236}">
                <a16:creationId xmlns:a16="http://schemas.microsoft.com/office/drawing/2014/main" id="{EE1D8618-6249-46CE-9B3F-DF3DD6B2BD72}"/>
              </a:ext>
            </a:extLst>
          </p:cNvPr>
          <p:cNvSpPr/>
          <p:nvPr>
            <p:custDataLst>
              <p:tags r:id="rId3"/>
            </p:custDataLst>
          </p:nvPr>
        </p:nvSpPr>
        <p:spPr>
          <a:xfrm>
            <a:off x="-1044624" y="-135396"/>
            <a:ext cx="4943664" cy="7128792"/>
          </a:xfrm>
          <a:custGeom>
            <a:avLst/>
            <a:gdLst>
              <a:gd name="connsiteX0" fmla="*/ 0 w 6120680"/>
              <a:gd name="connsiteY0" fmla="*/ 3060340 h 6966697"/>
              <a:gd name="connsiteX1" fmla="*/ 3060340 w 6120680"/>
              <a:gd name="connsiteY1" fmla="*/ 0 h 6966697"/>
              <a:gd name="connsiteX2" fmla="*/ 6120680 w 6120680"/>
              <a:gd name="connsiteY2" fmla="*/ 3060340 h 6966697"/>
              <a:gd name="connsiteX3" fmla="*/ 4590510 w 6120680"/>
              <a:gd name="connsiteY3" fmla="*/ 3060340 h 6966697"/>
              <a:gd name="connsiteX4" fmla="*/ 4590510 w 6120680"/>
              <a:gd name="connsiteY4" fmla="*/ 6966697 h 6966697"/>
              <a:gd name="connsiteX5" fmla="*/ 1530170 w 6120680"/>
              <a:gd name="connsiteY5" fmla="*/ 6966697 h 6966697"/>
              <a:gd name="connsiteX6" fmla="*/ 1530170 w 6120680"/>
              <a:gd name="connsiteY6" fmla="*/ 3060340 h 6966697"/>
              <a:gd name="connsiteX7" fmla="*/ 0 w 6120680"/>
              <a:gd name="connsiteY7" fmla="*/ 3060340 h 6966697"/>
              <a:gd name="connsiteX0" fmla="*/ 0 w 5247224"/>
              <a:gd name="connsiteY0" fmla="*/ 3060340 h 6966697"/>
              <a:gd name="connsiteX1" fmla="*/ 3060340 w 5247224"/>
              <a:gd name="connsiteY1" fmla="*/ 0 h 6966697"/>
              <a:gd name="connsiteX2" fmla="*/ 5247224 w 5247224"/>
              <a:gd name="connsiteY2" fmla="*/ 3046692 h 6966697"/>
              <a:gd name="connsiteX3" fmla="*/ 4590510 w 5247224"/>
              <a:gd name="connsiteY3" fmla="*/ 3060340 h 6966697"/>
              <a:gd name="connsiteX4" fmla="*/ 4590510 w 5247224"/>
              <a:gd name="connsiteY4" fmla="*/ 6966697 h 6966697"/>
              <a:gd name="connsiteX5" fmla="*/ 1530170 w 5247224"/>
              <a:gd name="connsiteY5" fmla="*/ 6966697 h 6966697"/>
              <a:gd name="connsiteX6" fmla="*/ 1530170 w 5247224"/>
              <a:gd name="connsiteY6" fmla="*/ 3060340 h 6966697"/>
              <a:gd name="connsiteX7" fmla="*/ 0 w 5247224"/>
              <a:gd name="connsiteY7" fmla="*/ 3060340 h 6966697"/>
              <a:gd name="connsiteX0" fmla="*/ 0 w 4592132"/>
              <a:gd name="connsiteY0" fmla="*/ 3060340 h 6966697"/>
              <a:gd name="connsiteX1" fmla="*/ 2405248 w 4592132"/>
              <a:gd name="connsiteY1" fmla="*/ 0 h 6966697"/>
              <a:gd name="connsiteX2" fmla="*/ 4592132 w 4592132"/>
              <a:gd name="connsiteY2" fmla="*/ 3046692 h 6966697"/>
              <a:gd name="connsiteX3" fmla="*/ 3935418 w 4592132"/>
              <a:gd name="connsiteY3" fmla="*/ 3060340 h 6966697"/>
              <a:gd name="connsiteX4" fmla="*/ 3935418 w 4592132"/>
              <a:gd name="connsiteY4" fmla="*/ 6966697 h 6966697"/>
              <a:gd name="connsiteX5" fmla="*/ 875078 w 4592132"/>
              <a:gd name="connsiteY5" fmla="*/ 6966697 h 6966697"/>
              <a:gd name="connsiteX6" fmla="*/ 875078 w 4592132"/>
              <a:gd name="connsiteY6" fmla="*/ 3060340 h 6966697"/>
              <a:gd name="connsiteX7" fmla="*/ 0 w 4592132"/>
              <a:gd name="connsiteY7" fmla="*/ 3060340 h 6966697"/>
              <a:gd name="connsiteX0" fmla="*/ 0 w 4737275"/>
              <a:gd name="connsiteY0" fmla="*/ 3060340 h 6966697"/>
              <a:gd name="connsiteX1" fmla="*/ 2405248 w 4737275"/>
              <a:gd name="connsiteY1" fmla="*/ 0 h 6966697"/>
              <a:gd name="connsiteX2" fmla="*/ 4737275 w 4737275"/>
              <a:gd name="connsiteY2" fmla="*/ 3046692 h 6966697"/>
              <a:gd name="connsiteX3" fmla="*/ 3935418 w 4737275"/>
              <a:gd name="connsiteY3" fmla="*/ 3060340 h 6966697"/>
              <a:gd name="connsiteX4" fmla="*/ 3935418 w 4737275"/>
              <a:gd name="connsiteY4" fmla="*/ 6966697 h 6966697"/>
              <a:gd name="connsiteX5" fmla="*/ 875078 w 4737275"/>
              <a:gd name="connsiteY5" fmla="*/ 6966697 h 6966697"/>
              <a:gd name="connsiteX6" fmla="*/ 875078 w 4737275"/>
              <a:gd name="connsiteY6" fmla="*/ 3060340 h 6966697"/>
              <a:gd name="connsiteX7" fmla="*/ 0 w 4737275"/>
              <a:gd name="connsiteY7" fmla="*/ 3060340 h 696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7275" h="6966697">
                <a:moveTo>
                  <a:pt x="0" y="3060340"/>
                </a:moveTo>
                <a:lnTo>
                  <a:pt x="2405248" y="0"/>
                </a:lnTo>
                <a:lnTo>
                  <a:pt x="4737275" y="3046692"/>
                </a:lnTo>
                <a:lnTo>
                  <a:pt x="3935418" y="3060340"/>
                </a:lnTo>
                <a:lnTo>
                  <a:pt x="3935418" y="6966697"/>
                </a:lnTo>
                <a:lnTo>
                  <a:pt x="875078" y="6966697"/>
                </a:lnTo>
                <a:lnTo>
                  <a:pt x="875078" y="3060340"/>
                </a:lnTo>
                <a:lnTo>
                  <a:pt x="0" y="3060340"/>
                </a:lnTo>
                <a:close/>
              </a:path>
            </a:pathLst>
          </a:custGeom>
          <a:gradFill>
            <a:gsLst>
              <a:gs pos="0">
                <a:srgbClr val="C00000">
                  <a:alpha val="70000"/>
                </a:srgbClr>
              </a:gs>
              <a:gs pos="95575">
                <a:srgbClr val="FF2929">
                  <a:alpha val="76078"/>
                </a:srgbClr>
              </a:gs>
              <a:gs pos="48000">
                <a:srgbClr val="C00000"/>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dirty="0">
              <a:solidFill>
                <a:schemeClr val="bg1"/>
              </a:solidFill>
              <a:latin typeface="Arial Black" panose="020B0A04020102020204" pitchFamily="34" charset="0"/>
              <a:cs typeface="Arial" panose="020B0604020202020204" pitchFamily="34" charset="0"/>
            </a:endParaRPr>
          </a:p>
          <a:p>
            <a:pPr algn="ctr"/>
            <a:endParaRPr lang="en-CA" sz="2400" b="1" dirty="0">
              <a:solidFill>
                <a:schemeClr val="bg1"/>
              </a:solidFill>
              <a:latin typeface="Arial Black" panose="020B0A04020102020204" pitchFamily="34" charset="0"/>
              <a:cs typeface="Arial" panose="020B0604020202020204" pitchFamily="34" charset="0"/>
            </a:endParaRPr>
          </a:p>
          <a:p>
            <a:pPr algn="ctr"/>
            <a:endParaRPr lang="fr-CA" sz="2400" b="1" dirty="0">
              <a:solidFill>
                <a:schemeClr val="bg1"/>
              </a:solidFill>
              <a:latin typeface="Arial Black" panose="020B0A04020102020204" pitchFamily="34" charset="0"/>
              <a:cs typeface="Arial" panose="020B0604020202020204" pitchFamily="34" charset="0"/>
            </a:endParaRPr>
          </a:p>
          <a:p>
            <a:pPr algn="ctr"/>
            <a:endParaRPr lang="fr-CA" sz="2400" b="1" dirty="0">
              <a:solidFill>
                <a:schemeClr val="bg1"/>
              </a:solidFill>
              <a:latin typeface="Arial Black" panose="020B0A04020102020204" pitchFamily="34" charset="0"/>
              <a:cs typeface="Arial" panose="020B0604020202020204" pitchFamily="34" charset="0"/>
            </a:endParaRPr>
          </a:p>
          <a:p>
            <a:pPr algn="ctr"/>
            <a:endParaRPr lang="fr-CA" sz="2400" b="1" dirty="0">
              <a:solidFill>
                <a:schemeClr val="bg1"/>
              </a:solidFill>
              <a:latin typeface="Arial Black" panose="020B0A04020102020204" pitchFamily="34" charset="0"/>
              <a:cs typeface="Arial" panose="020B0604020202020204" pitchFamily="34" charset="0"/>
            </a:endParaRPr>
          </a:p>
          <a:p>
            <a:pPr algn="ctr"/>
            <a:endParaRPr lang="fr-CA" sz="4400" b="1"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a:p>
            <a:pPr algn="ctr"/>
            <a:endParaRPr lang="fr-CA" sz="1100" b="1" dirty="0">
              <a:solidFill>
                <a:schemeClr val="bg1"/>
              </a:solidFill>
              <a:latin typeface="Arial Black" panose="020B0A04020102020204" pitchFamily="34" charset="0"/>
              <a:cs typeface="Arial" panose="020B0604020202020204" pitchFamily="34" charset="0"/>
            </a:endParaRPr>
          </a:p>
          <a:p>
            <a:pPr marL="87313" algn="ctr"/>
            <a:r>
              <a:rPr lang="fr-CA" sz="2400" b="1" dirty="0">
                <a:solidFill>
                  <a:schemeClr val="bg1"/>
                </a:solidFill>
                <a:latin typeface="Arial Black" panose="020B0A04020102020204" pitchFamily="34" charset="0"/>
                <a:cs typeface="Arial" panose="020B0604020202020204" pitchFamily="34" charset="0"/>
              </a:rPr>
              <a:t>L'ampleur de la problématique                        du vapotage                                 ainsi que                                          les effets                                    néfastes                           sur la                                           santé sont                   préoccupants.</a:t>
            </a:r>
          </a:p>
        </p:txBody>
      </p:sp>
    </p:spTree>
    <p:extLst>
      <p:ext uri="{BB962C8B-B14F-4D97-AF65-F5344CB8AC3E}">
        <p14:creationId xmlns:p14="http://schemas.microsoft.com/office/powerpoint/2010/main" val="2676119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p:txBody>
          <a:bodyPr/>
          <a:lstStyle/>
          <a:p>
            <a:endParaRPr lang="fr-CA" sz="2800" b="1" dirty="0">
              <a:solidFill>
                <a:schemeClr val="bg1"/>
              </a:solidFill>
            </a:endParaRPr>
          </a:p>
          <a:p>
            <a:endParaRPr lang="fr-CA" dirty="0"/>
          </a:p>
        </p:txBody>
      </p:sp>
      <p:pic>
        <p:nvPicPr>
          <p:cNvPr id="3074" name="Picture 2" descr="C:\Users\jinnype\AppData\Local\Microsoft\Windows\INetCache\IE\TM3XK04Y\Canada_flag_map.svg[1].png"/>
          <p:cNvPicPr>
            <a:picLocks noChangeAspect="1" noChangeArrowheads="1"/>
          </p:cNvPicPr>
          <p:nvPr>
            <p:custDataLst>
              <p:tags r:id="rId2"/>
            </p:custDataLst>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3426" y="1123831"/>
            <a:ext cx="4356606" cy="37981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innype\AppData\Local\Microsoft\Windows\INetCache\IE\2NQ1VCVJ\Flag-map_of_New_Brunswick.svg[1].png"/>
          <p:cNvPicPr>
            <a:picLocks noChangeAspect="1" noChangeArrowheads="1"/>
          </p:cNvPicPr>
          <p:nvPr>
            <p:custDataLst>
              <p:tags r:id="rId3"/>
            </p:custDataLst>
          </p:nvPr>
        </p:nvPicPr>
        <p:blipFill>
          <a:blip r:embed="rId13" cstate="print">
            <a:extLst>
              <a:ext uri="{BEBA8EAE-BF5A-486C-A8C5-ECC9F3942E4B}">
                <a14:imgProps xmlns:a14="http://schemas.microsoft.com/office/drawing/2010/main">
                  <a14:imgLayer r:embed="rId1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16016" y="1438902"/>
            <a:ext cx="3962012" cy="369214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custDataLst>
              <p:tags r:id="rId4"/>
            </p:custDataLst>
          </p:nvPr>
        </p:nvSpPr>
        <p:spPr>
          <a:xfrm>
            <a:off x="359532" y="5301208"/>
            <a:ext cx="406238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srgbClr val="073E87"/>
                </a:solidFill>
                <a:effectLst/>
                <a:uLnTx/>
                <a:uFillTx/>
                <a:latin typeface="Arial" panose="020B0604020202020204" pitchFamily="34" charset="0"/>
                <a:ea typeface="+mn-ea"/>
                <a:cs typeface="Arial" panose="020B0604020202020204" pitchFamily="34" charset="0"/>
              </a:rPr>
              <a:t>Canada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Élèves de la 7</a:t>
            </a:r>
            <a:r>
              <a:rPr kumimoji="0" lang="fr-CA"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à la 12</a:t>
            </a:r>
            <a:r>
              <a:rPr kumimoji="0" lang="fr-CA"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e </a:t>
            </a: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année</a:t>
            </a:r>
            <a:r>
              <a:rPr kumimoji="0" lang="fr-CA"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ZoneTexte 7"/>
          <p:cNvSpPr txBox="1"/>
          <p:nvPr>
            <p:custDataLst>
              <p:tags r:id="rId5"/>
            </p:custDataLst>
          </p:nvPr>
        </p:nvSpPr>
        <p:spPr>
          <a:xfrm>
            <a:off x="4283968" y="5301206"/>
            <a:ext cx="446449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srgbClr val="073E87"/>
                </a:solidFill>
                <a:effectLst/>
                <a:uLnTx/>
                <a:uFillTx/>
                <a:latin typeface="Arial" panose="020B0604020202020204" pitchFamily="34" charset="0"/>
                <a:ea typeface="+mn-ea"/>
                <a:cs typeface="Arial" panose="020B0604020202020204" pitchFamily="34" charset="0"/>
              </a:rPr>
              <a:t>Nouveau-Brunswick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Élèves de la 6</a:t>
            </a:r>
            <a:r>
              <a:rPr kumimoji="0" lang="fr-CA"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à la 12</a:t>
            </a:r>
            <a:r>
              <a:rPr kumimoji="0" lang="fr-CA"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e </a:t>
            </a: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année</a:t>
            </a:r>
          </a:p>
        </p:txBody>
      </p:sp>
      <p:sp>
        <p:nvSpPr>
          <p:cNvPr id="6" name="ZoneTexte 5"/>
          <p:cNvSpPr txBox="1"/>
          <p:nvPr>
            <p:custDataLst>
              <p:tags r:id="rId6"/>
            </p:custDataLst>
          </p:nvPr>
        </p:nvSpPr>
        <p:spPr>
          <a:xfrm>
            <a:off x="3139644" y="1438901"/>
            <a:ext cx="17666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29 </a:t>
            </a:r>
            <a:r>
              <a:rPr kumimoji="0" lang="fr-CA" sz="3600" b="1" i="0" u="none" strike="noStrike" kern="1200" cap="none" spc="600" normalizeH="0" baseline="0" noProof="0" dirty="0">
                <a:ln>
                  <a:noFill/>
                </a:ln>
                <a:solidFill>
                  <a:srgbClr val="FF0000"/>
                </a:solidFill>
                <a:effectLst/>
                <a:uLnTx/>
                <a:uFillTx/>
                <a:latin typeface="Arial Black" panose="020B0A04020102020204" pitchFamily="34" charset="0"/>
                <a:ea typeface="+mn-ea"/>
                <a:cs typeface="+mn-cs"/>
              </a:rPr>
              <a:t>%</a:t>
            </a:r>
          </a:p>
        </p:txBody>
      </p:sp>
      <p:sp>
        <p:nvSpPr>
          <p:cNvPr id="10" name="ZoneTexte 9"/>
          <p:cNvSpPr txBox="1"/>
          <p:nvPr>
            <p:custDataLst>
              <p:tags r:id="rId7"/>
            </p:custDataLst>
          </p:nvPr>
        </p:nvSpPr>
        <p:spPr>
          <a:xfrm>
            <a:off x="7236296" y="4484714"/>
            <a:ext cx="15481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28 </a:t>
            </a:r>
            <a:r>
              <a:rPr kumimoji="0" lang="fr-CA" sz="3600" b="1" i="0" u="none" strike="noStrike" kern="1200" cap="none" spc="600" normalizeH="0" baseline="0" noProof="0" dirty="0">
                <a:ln>
                  <a:noFill/>
                </a:ln>
                <a:solidFill>
                  <a:srgbClr val="FF0000"/>
                </a:solidFill>
                <a:effectLst/>
                <a:uLnTx/>
                <a:uFillTx/>
                <a:latin typeface="Arial Black" panose="020B0A04020102020204" pitchFamily="34" charset="0"/>
                <a:ea typeface="+mn-ea"/>
                <a:cs typeface="+mn-cs"/>
              </a:rPr>
              <a:t>%</a:t>
            </a:r>
          </a:p>
        </p:txBody>
      </p:sp>
      <p:sp>
        <p:nvSpPr>
          <p:cNvPr id="11" name="Rectangle 10">
            <a:extLst>
              <a:ext uri="{FF2B5EF4-FFF2-40B4-BE49-F238E27FC236}">
                <a16:creationId xmlns:a16="http://schemas.microsoft.com/office/drawing/2014/main" id="{F40B175B-91BA-4627-8C67-8E9DA127DA28}"/>
              </a:ext>
            </a:extLst>
          </p:cNvPr>
          <p:cNvSpPr/>
          <p:nvPr>
            <p:custDataLst>
              <p:tags r:id="rId8"/>
            </p:custDataLst>
          </p:nvPr>
        </p:nvSpPr>
        <p:spPr>
          <a:xfrm>
            <a:off x="-19080" y="0"/>
            <a:ext cx="9163080" cy="1032747"/>
          </a:xfrm>
          <a:prstGeom prst="rect">
            <a:avLst/>
          </a:prstGeom>
          <a:solidFill>
            <a:srgbClr val="073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Ampleur de la problématique</a:t>
            </a:r>
          </a:p>
        </p:txBody>
      </p:sp>
      <p:sp>
        <p:nvSpPr>
          <p:cNvPr id="2" name="ZoneTexte 1">
            <a:extLst>
              <a:ext uri="{FF2B5EF4-FFF2-40B4-BE49-F238E27FC236}">
                <a16:creationId xmlns:a16="http://schemas.microsoft.com/office/drawing/2014/main" id="{F4E84510-C7C4-55DC-DFD7-C7C882F6CADC}"/>
              </a:ext>
            </a:extLst>
          </p:cNvPr>
          <p:cNvSpPr txBox="1"/>
          <p:nvPr/>
        </p:nvSpPr>
        <p:spPr>
          <a:xfrm>
            <a:off x="143508" y="6334543"/>
            <a:ext cx="8856984" cy="461665"/>
          </a:xfrm>
          <a:prstGeom prst="rect">
            <a:avLst/>
          </a:prstGeom>
          <a:noFill/>
        </p:spPr>
        <p:txBody>
          <a:bodyPr wrap="square" rtlCol="0">
            <a:spAutoFit/>
          </a:bodyPr>
          <a:lstStyle/>
          <a:p>
            <a:pPr algn="r"/>
            <a:r>
              <a:rPr lang="fr-CA" sz="1200" u="sng" noProof="0" dirty="0">
                <a:solidFill>
                  <a:srgbClr val="00B0F0"/>
                </a:solidFill>
                <a:latin typeface="Calibri" panose="020F0502020204030204" pitchFamily="34" charset="0"/>
                <a:hlinkClick r:id="rId15"/>
              </a:rPr>
              <a:t>https://csnb.ca/tableau/6e-12e-annee-consommation-de-substances?cuts=NB</a:t>
            </a:r>
            <a:endParaRPr lang="fr-CA" sz="1200" u="sng" noProof="0" dirty="0">
              <a:solidFill>
                <a:srgbClr val="00B0F0"/>
              </a:solidFill>
              <a:latin typeface="Calibri" panose="020F0502020204030204" pitchFamily="34" charset="0"/>
            </a:endParaRPr>
          </a:p>
          <a:p>
            <a:pPr algn="r"/>
            <a:r>
              <a:rPr lang="fr-CA" sz="1200" noProof="0" dirty="0">
                <a:solidFill>
                  <a:srgbClr val="000000"/>
                </a:solidFill>
                <a:latin typeface="Calibri" panose="020F0502020204030204" pitchFamily="34" charset="0"/>
                <a:hlinkClick r:id="rId16"/>
              </a:rPr>
              <a:t>https://www.canada.ca/fr/sante-canada/services/enquete-canadienne-tabac-alcool-et-drogues-eleves/2021-2022-sommaire.html</a:t>
            </a:r>
            <a:endParaRPr lang="fr-CA" sz="1200" noProof="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851712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p:txBody>
          <a:bodyPr/>
          <a:lstStyle/>
          <a:p>
            <a:endParaRPr lang="fr-CA" sz="2800" b="1" dirty="0">
              <a:solidFill>
                <a:schemeClr val="bg1"/>
              </a:solidFill>
            </a:endParaRPr>
          </a:p>
          <a:p>
            <a:endParaRPr lang="fr-CA" dirty="0"/>
          </a:p>
        </p:txBody>
      </p:sp>
      <p:pic>
        <p:nvPicPr>
          <p:cNvPr id="3075" name="Picture 3" descr="C:\Users\jinnype\AppData\Local\Microsoft\Windows\INetCache\IE\2NQ1VCVJ\Flag-map_of_New_Brunswick.svg[1].png"/>
          <p:cNvPicPr>
            <a:picLocks noChangeAspect="1" noChangeArrowheads="1"/>
          </p:cNvPicPr>
          <p:nvPr>
            <p:custDataLst>
              <p:tags r:id="rId2"/>
            </p:custDataLst>
          </p:nvPr>
        </p:nvPicPr>
        <p:blipFill>
          <a:blip r:embed="rId8" cstate="print">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47786" y="2412850"/>
            <a:ext cx="3962012" cy="369214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custDataLst>
              <p:tags r:id="rId3"/>
            </p:custDataLst>
          </p:nvPr>
        </p:nvSpPr>
        <p:spPr>
          <a:xfrm>
            <a:off x="266398" y="1125660"/>
            <a:ext cx="47247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srgbClr val="073E87"/>
                </a:solidFill>
                <a:effectLst/>
                <a:uLnTx/>
                <a:uFillTx/>
                <a:latin typeface="Arial" panose="020B0604020202020204" pitchFamily="34" charset="0"/>
                <a:ea typeface="+mn-ea"/>
                <a:cs typeface="Arial" panose="020B0604020202020204" pitchFamily="34" charset="0"/>
              </a:rPr>
              <a:t>Nouveau-Brunswick</a:t>
            </a:r>
            <a:endPar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ZoneTexte 9"/>
          <p:cNvSpPr txBox="1"/>
          <p:nvPr>
            <p:custDataLst>
              <p:tags r:id="rId4"/>
            </p:custDataLst>
          </p:nvPr>
        </p:nvSpPr>
        <p:spPr>
          <a:xfrm>
            <a:off x="1826832" y="1676897"/>
            <a:ext cx="15481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28 </a:t>
            </a:r>
            <a:r>
              <a:rPr kumimoji="0" lang="fr-CA" sz="3600" b="1" i="0" u="none" strike="noStrike" kern="1200" cap="none" spc="600" normalizeH="0" baseline="0" noProof="0" dirty="0">
                <a:ln>
                  <a:noFill/>
                </a:ln>
                <a:solidFill>
                  <a:srgbClr val="FF0000"/>
                </a:solidFill>
                <a:effectLst/>
                <a:uLnTx/>
                <a:uFillTx/>
                <a:latin typeface="Arial Black" panose="020B0A04020102020204" pitchFamily="34" charset="0"/>
                <a:ea typeface="+mn-ea"/>
                <a:cs typeface="+mn-cs"/>
              </a:rPr>
              <a:t>%</a:t>
            </a:r>
          </a:p>
        </p:txBody>
      </p:sp>
      <p:sp>
        <p:nvSpPr>
          <p:cNvPr id="11" name="Rectangle 10">
            <a:extLst>
              <a:ext uri="{FF2B5EF4-FFF2-40B4-BE49-F238E27FC236}">
                <a16:creationId xmlns:a16="http://schemas.microsoft.com/office/drawing/2014/main" id="{F40B175B-91BA-4627-8C67-8E9DA127DA28}"/>
              </a:ext>
            </a:extLst>
          </p:cNvPr>
          <p:cNvSpPr/>
          <p:nvPr>
            <p:custDataLst>
              <p:tags r:id="rId5"/>
            </p:custDataLst>
          </p:nvPr>
        </p:nvSpPr>
        <p:spPr>
          <a:xfrm>
            <a:off x="-19080" y="0"/>
            <a:ext cx="9163080" cy="1032747"/>
          </a:xfrm>
          <a:prstGeom prst="rect">
            <a:avLst/>
          </a:prstGeom>
          <a:solidFill>
            <a:srgbClr val="073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Ampleur de la problématique</a:t>
            </a:r>
          </a:p>
        </p:txBody>
      </p:sp>
      <p:sp>
        <p:nvSpPr>
          <p:cNvPr id="2" name="ZoneTexte 1">
            <a:extLst>
              <a:ext uri="{FF2B5EF4-FFF2-40B4-BE49-F238E27FC236}">
                <a16:creationId xmlns:a16="http://schemas.microsoft.com/office/drawing/2014/main" id="{AFAF3577-4D5B-5A15-04A6-7086F939CF61}"/>
              </a:ext>
            </a:extLst>
          </p:cNvPr>
          <p:cNvSpPr txBox="1"/>
          <p:nvPr/>
        </p:nvSpPr>
        <p:spPr>
          <a:xfrm>
            <a:off x="4963312" y="2412850"/>
            <a:ext cx="3962012" cy="2923877"/>
          </a:xfrm>
          <a:prstGeom prst="rect">
            <a:avLst/>
          </a:prstGeom>
          <a:noFill/>
        </p:spPr>
        <p:txBody>
          <a:bodyPr wrap="square" rtlCol="0">
            <a:spAutoFit/>
          </a:bodyPr>
          <a:lstStyle/>
          <a:p>
            <a:endParaRPr lang="fr-CA" dirty="0"/>
          </a:p>
          <a:p>
            <a:pPr algn="ctr"/>
            <a:r>
              <a:rPr lang="fr-CA" sz="2800" b="1" dirty="0">
                <a:latin typeface="Arial" panose="020B0604020202020204" pitchFamily="34" charset="0"/>
                <a:cs typeface="Arial" panose="020B0604020202020204" pitchFamily="34" charset="0"/>
              </a:rPr>
              <a:t>6</a:t>
            </a:r>
            <a:r>
              <a:rPr lang="fr-CA" sz="2800" b="1" baseline="30000" dirty="0">
                <a:latin typeface="Arial" panose="020B0604020202020204" pitchFamily="34" charset="0"/>
                <a:cs typeface="Arial" panose="020B0604020202020204" pitchFamily="34" charset="0"/>
              </a:rPr>
              <a:t>e</a:t>
            </a:r>
            <a:r>
              <a:rPr lang="fr-CA" sz="2800" b="1" dirty="0">
                <a:latin typeface="Arial" panose="020B0604020202020204" pitchFamily="34" charset="0"/>
                <a:cs typeface="Arial" panose="020B0604020202020204" pitchFamily="34" charset="0"/>
              </a:rPr>
              <a:t> à la 8</a:t>
            </a:r>
            <a:r>
              <a:rPr lang="fr-CA" sz="2800" b="1" baseline="30000" dirty="0">
                <a:latin typeface="Arial" panose="020B0604020202020204" pitchFamily="34" charset="0"/>
                <a:cs typeface="Arial" panose="020B0604020202020204" pitchFamily="34" charset="0"/>
              </a:rPr>
              <a:t>e</a:t>
            </a:r>
            <a:r>
              <a:rPr lang="fr-CA" sz="2800" b="1" dirty="0">
                <a:latin typeface="Arial" panose="020B0604020202020204" pitchFamily="34" charset="0"/>
                <a:cs typeface="Arial" panose="020B0604020202020204" pitchFamily="34" charset="0"/>
              </a:rPr>
              <a:t> année</a:t>
            </a:r>
          </a:p>
          <a:p>
            <a:pPr algn="ctr"/>
            <a:r>
              <a:rPr lang="fr-CA" sz="2800" b="1" dirty="0">
                <a:solidFill>
                  <a:srgbClr val="FF0000"/>
                </a:solidFill>
                <a:latin typeface="Arial Black" panose="020B0A04020102020204" pitchFamily="34" charset="0"/>
                <a:cs typeface="Arial" panose="020B0604020202020204" pitchFamily="34" charset="0"/>
              </a:rPr>
              <a:t>11 %</a:t>
            </a:r>
          </a:p>
          <a:p>
            <a:endParaRPr lang="fr-CA" b="1"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pPr algn="ctr"/>
            <a:r>
              <a:rPr lang="fr-CA" sz="2800" b="1" dirty="0">
                <a:latin typeface="Arial" panose="020B0604020202020204" pitchFamily="34" charset="0"/>
                <a:cs typeface="Arial" panose="020B0604020202020204" pitchFamily="34" charset="0"/>
              </a:rPr>
              <a:t>9</a:t>
            </a:r>
            <a:r>
              <a:rPr lang="fr-CA" sz="2800" b="1" baseline="30000" dirty="0">
                <a:latin typeface="Arial" panose="020B0604020202020204" pitchFamily="34" charset="0"/>
                <a:cs typeface="Arial" panose="020B0604020202020204" pitchFamily="34" charset="0"/>
              </a:rPr>
              <a:t>e</a:t>
            </a:r>
            <a:r>
              <a:rPr lang="fr-CA" sz="2800" b="1" dirty="0">
                <a:latin typeface="Arial" panose="020B0604020202020204" pitchFamily="34" charset="0"/>
                <a:cs typeface="Arial" panose="020B0604020202020204" pitchFamily="34" charset="0"/>
              </a:rPr>
              <a:t> à la 12</a:t>
            </a:r>
            <a:r>
              <a:rPr lang="fr-CA" sz="2800" b="1" baseline="30000" dirty="0">
                <a:latin typeface="Arial" panose="020B0604020202020204" pitchFamily="34" charset="0"/>
                <a:cs typeface="Arial" panose="020B0604020202020204" pitchFamily="34" charset="0"/>
              </a:rPr>
              <a:t>e</a:t>
            </a:r>
            <a:r>
              <a:rPr lang="fr-CA" sz="2800" b="1" dirty="0">
                <a:latin typeface="Arial" panose="020B0604020202020204" pitchFamily="34" charset="0"/>
                <a:cs typeface="Arial" panose="020B0604020202020204" pitchFamily="34" charset="0"/>
              </a:rPr>
              <a:t> année</a:t>
            </a:r>
          </a:p>
          <a:p>
            <a:pPr algn="ctr"/>
            <a:r>
              <a:rPr lang="fr-CA" sz="2800" b="1" dirty="0">
                <a:solidFill>
                  <a:srgbClr val="FF0000"/>
                </a:solidFill>
                <a:latin typeface="Arial Black" panose="020B0A04020102020204" pitchFamily="34" charset="0"/>
                <a:cs typeface="Arial" panose="020B0604020202020204" pitchFamily="34" charset="0"/>
              </a:rPr>
              <a:t>41 %</a:t>
            </a:r>
          </a:p>
          <a:p>
            <a:endParaRPr lang="fr-CA" dirty="0"/>
          </a:p>
        </p:txBody>
      </p:sp>
    </p:spTree>
    <p:extLst>
      <p:ext uri="{BB962C8B-B14F-4D97-AF65-F5344CB8AC3E}">
        <p14:creationId xmlns:p14="http://schemas.microsoft.com/office/powerpoint/2010/main" val="2216052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custDataLst>
              <p:tags r:id="rId1"/>
            </p:custDataLst>
          </p:nvPr>
        </p:nvSpPr>
        <p:spPr>
          <a:xfrm>
            <a:off x="-9380" y="-9297"/>
            <a:ext cx="9153380" cy="1584176"/>
          </a:xfrm>
          <a:prstGeom prst="rect">
            <a:avLst/>
          </a:prstGeom>
          <a:solidFill>
            <a:srgbClr val="073E87"/>
          </a:solidFill>
          <a:ln w="12700">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00" b="1" dirty="0">
              <a:solidFill>
                <a:srgbClr val="D1FF47"/>
              </a:solidFill>
              <a:latin typeface="Arial" panose="020B0604020202020204" pitchFamily="34" charset="0"/>
              <a:cs typeface="Arial" panose="020B0604020202020204" pitchFamily="34" charset="0"/>
            </a:endParaRPr>
          </a:p>
          <a:p>
            <a:pPr lvl="1" algn="ctr"/>
            <a:r>
              <a:rPr lang="fr-CA" sz="3200" b="1" dirty="0">
                <a:solidFill>
                  <a:srgbClr val="D1FF47"/>
                </a:solidFill>
                <a:latin typeface="Arial" panose="020B0604020202020204" pitchFamily="34" charset="0"/>
                <a:cs typeface="Arial" panose="020B0604020202020204" pitchFamily="34" charset="0"/>
              </a:rPr>
              <a:t>Fumer ou vapoter </a:t>
            </a:r>
          </a:p>
          <a:p>
            <a:pPr lvl="1" algn="ctr"/>
            <a:r>
              <a:rPr lang="fr-CA" sz="4000" b="1" dirty="0">
                <a:solidFill>
                  <a:schemeClr val="bg1"/>
                </a:solidFill>
                <a:latin typeface="Arial" panose="020B0604020202020204" pitchFamily="34" charset="0"/>
                <a:cs typeface="Arial" panose="020B0604020202020204" pitchFamily="34" charset="0"/>
              </a:rPr>
              <a:t>Effets néfastes sur la santé</a:t>
            </a:r>
          </a:p>
        </p:txBody>
      </p:sp>
      <p:sp>
        <p:nvSpPr>
          <p:cNvPr id="2" name="Rectangle à coins arrondis 1"/>
          <p:cNvSpPr/>
          <p:nvPr>
            <p:custDataLst>
              <p:tags r:id="rId2"/>
            </p:custDataLst>
          </p:nvPr>
        </p:nvSpPr>
        <p:spPr>
          <a:xfrm>
            <a:off x="-9380" y="1804198"/>
            <a:ext cx="4053446" cy="2376264"/>
          </a:xfrm>
          <a:prstGeom prst="rect">
            <a:avLst/>
          </a:prstGeom>
          <a:noFill/>
          <a:ln w="19050">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D1FF47"/>
              </a:buClr>
              <a:buSzPct val="115000"/>
            </a:pPr>
            <a:r>
              <a:rPr lang="fr-CA" sz="2800" b="1" dirty="0">
                <a:solidFill>
                  <a:srgbClr val="FF0000"/>
                </a:solidFill>
                <a:latin typeface="Arial" panose="020B0604020202020204" pitchFamily="34" charset="0"/>
                <a:cs typeface="Arial" panose="020B0604020202020204" pitchFamily="34" charset="0"/>
              </a:rPr>
              <a:t>Fumer</a:t>
            </a:r>
          </a:p>
          <a:p>
            <a:pPr algn="ctr">
              <a:buClr>
                <a:srgbClr val="D1FF47"/>
              </a:buClr>
              <a:buSzPct val="115000"/>
            </a:pPr>
            <a:endParaRPr lang="fr-CA" sz="600" b="1" dirty="0">
              <a:solidFill>
                <a:srgbClr val="FF0000"/>
              </a:solidFill>
              <a:latin typeface="Arial" panose="020B0604020202020204" pitchFamily="34" charset="0"/>
              <a:cs typeface="Arial" panose="020B0604020202020204" pitchFamily="34" charset="0"/>
            </a:endParaRPr>
          </a:p>
          <a:p>
            <a:pPr algn="ctr">
              <a:buClr>
                <a:srgbClr val="D1FF47"/>
              </a:buClr>
              <a:buSzPct val="115000"/>
            </a:pPr>
            <a:r>
              <a:rPr lang="fr-CA" sz="2000" b="1" dirty="0">
                <a:solidFill>
                  <a:srgbClr val="084BA4"/>
                </a:solidFill>
                <a:latin typeface="Arial" panose="020B0604020202020204" pitchFamily="34" charset="0"/>
                <a:cs typeface="Arial" panose="020B0604020202020204" pitchFamily="34" charset="0"/>
              </a:rPr>
              <a:t>Brûler du tabac                      (combustion) ou d'autres substances en aspirant                       la fumée par la bouche.</a:t>
            </a:r>
          </a:p>
        </p:txBody>
      </p:sp>
      <p:sp>
        <p:nvSpPr>
          <p:cNvPr id="8" name="Rectangle à coins arrondis 7"/>
          <p:cNvSpPr/>
          <p:nvPr>
            <p:custDataLst>
              <p:tags r:id="rId3"/>
            </p:custDataLst>
          </p:nvPr>
        </p:nvSpPr>
        <p:spPr>
          <a:xfrm>
            <a:off x="-9380" y="4252420"/>
            <a:ext cx="4053446" cy="2376264"/>
          </a:xfrm>
          <a:prstGeom prst="rect">
            <a:avLst/>
          </a:prstGeom>
          <a:noFill/>
          <a:ln w="19050">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D1FF47"/>
              </a:buClr>
              <a:buSzPct val="115000"/>
            </a:pPr>
            <a:endParaRPr lang="fr-CA" sz="1000" b="1" dirty="0">
              <a:solidFill>
                <a:srgbClr val="084BA4"/>
              </a:solidFill>
              <a:latin typeface="Arial" panose="020B0604020202020204" pitchFamily="34" charset="0"/>
              <a:cs typeface="Arial" panose="020B0604020202020204" pitchFamily="34" charset="0"/>
            </a:endParaRPr>
          </a:p>
          <a:p>
            <a:pPr algn="ctr">
              <a:buClr>
                <a:srgbClr val="D1FF47"/>
              </a:buClr>
              <a:buSzPct val="115000"/>
            </a:pPr>
            <a:r>
              <a:rPr lang="fr-CA" sz="2800" b="1" dirty="0">
                <a:solidFill>
                  <a:srgbClr val="FF0000"/>
                </a:solidFill>
                <a:latin typeface="Arial" panose="020B0604020202020204" pitchFamily="34" charset="0"/>
                <a:cs typeface="Arial" panose="020B0604020202020204" pitchFamily="34" charset="0"/>
              </a:rPr>
              <a:t>Vapoter</a:t>
            </a:r>
          </a:p>
          <a:p>
            <a:pPr algn="ctr">
              <a:buClr>
                <a:srgbClr val="D1FF47"/>
              </a:buClr>
              <a:buSzPct val="115000"/>
            </a:pPr>
            <a:endParaRPr lang="fr-CA" sz="600" b="1" dirty="0">
              <a:solidFill>
                <a:srgbClr val="084BA4"/>
              </a:solidFill>
              <a:latin typeface="Arial" panose="020B0604020202020204" pitchFamily="34" charset="0"/>
              <a:cs typeface="Arial" panose="020B0604020202020204" pitchFamily="34" charset="0"/>
            </a:endParaRPr>
          </a:p>
          <a:p>
            <a:pPr algn="ctr">
              <a:buClr>
                <a:srgbClr val="D1FF47"/>
              </a:buClr>
              <a:buSzPct val="115000"/>
            </a:pPr>
            <a:r>
              <a:rPr lang="fr-CA" sz="2000" b="1" dirty="0">
                <a:solidFill>
                  <a:srgbClr val="084BA4"/>
                </a:solidFill>
                <a:latin typeface="Arial" panose="020B0604020202020204" pitchFamily="34" charset="0"/>
                <a:cs typeface="Arial" panose="020B0604020202020204" pitchFamily="34" charset="0"/>
              </a:rPr>
              <a:t>L'appareil chauffe le                 liquide (aucune combustion)            et le transforme en                           vapeur, puis en aérosol.</a:t>
            </a:r>
          </a:p>
          <a:p>
            <a:pPr>
              <a:buClr>
                <a:srgbClr val="D1FF47"/>
              </a:buClr>
              <a:buSzPct val="115000"/>
            </a:pPr>
            <a:endParaRPr lang="fr-CA" sz="500" b="1" dirty="0">
              <a:solidFill>
                <a:srgbClr val="084BA4"/>
              </a:solidFill>
              <a:latin typeface="Arial" panose="020B0604020202020204" pitchFamily="34" charset="0"/>
              <a:cs typeface="Arial" panose="020B0604020202020204" pitchFamily="34" charset="0"/>
            </a:endParaRPr>
          </a:p>
          <a:p>
            <a:pPr algn="ctr">
              <a:buClr>
                <a:srgbClr val="D1FF47"/>
              </a:buClr>
              <a:buSzPct val="115000"/>
            </a:pPr>
            <a:endParaRPr lang="fr-CA" sz="1000" b="1" dirty="0">
              <a:solidFill>
                <a:srgbClr val="084BA4"/>
              </a:solidFill>
              <a:latin typeface="Arial" panose="020B0604020202020204" pitchFamily="34" charset="0"/>
              <a:cs typeface="Arial" panose="020B0604020202020204" pitchFamily="34" charset="0"/>
            </a:endParaRPr>
          </a:p>
        </p:txBody>
      </p:sp>
      <p:pic>
        <p:nvPicPr>
          <p:cNvPr id="6" name="Espace réservé du contenu 5">
            <a:extLst>
              <a:ext uri="{FF2B5EF4-FFF2-40B4-BE49-F238E27FC236}">
                <a16:creationId xmlns:a16="http://schemas.microsoft.com/office/drawing/2014/main" id="{C5FBC362-B13E-2717-F620-DEAA55BB5A51}"/>
              </a:ext>
            </a:extLst>
          </p:cNvPr>
          <p:cNvPicPr>
            <a:picLocks noGrp="1" noChangeAspect="1"/>
          </p:cNvPicPr>
          <p:nvPr>
            <p:ph idx="1"/>
          </p:nvPr>
        </p:nvPicPr>
        <p:blipFill>
          <a:blip r:embed="rId6"/>
          <a:stretch>
            <a:fillRect/>
          </a:stretch>
        </p:blipFill>
        <p:spPr>
          <a:xfrm>
            <a:off x="3851920" y="2021723"/>
            <a:ext cx="4932086" cy="4389437"/>
          </a:xfrm>
          <a:prstGeom prst="rect">
            <a:avLst/>
          </a:prstGeom>
        </p:spPr>
      </p:pic>
    </p:spTree>
    <p:extLst>
      <p:ext uri="{BB962C8B-B14F-4D97-AF65-F5344CB8AC3E}">
        <p14:creationId xmlns:p14="http://schemas.microsoft.com/office/powerpoint/2010/main" val="3045334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395536" y="836712"/>
            <a:ext cx="8229600" cy="1143000"/>
          </a:xfrm>
        </p:spPr>
        <p:txBody>
          <a:bodyPr>
            <a:normAutofit/>
          </a:bodyPr>
          <a:lstStyle/>
          <a:p>
            <a:pPr algn="ctr"/>
            <a:r>
              <a:rPr lang="fr-CA" sz="4800" b="1" dirty="0">
                <a:solidFill>
                  <a:srgbClr val="084BA4"/>
                </a:solidFill>
                <a:latin typeface="Arial Black" panose="020B0A04020102020204" pitchFamily="34" charset="0"/>
                <a:cs typeface="Aharoni" panose="02010803020104030203" pitchFamily="2" charset="-79"/>
              </a:rPr>
              <a:t>Dispositifs de vapotage</a:t>
            </a:r>
            <a:endParaRPr lang="fr-CA" sz="4800" dirty="0">
              <a:latin typeface="Arial Black" panose="020B0A04020102020204" pitchFamily="34" charset="0"/>
            </a:endParaRPr>
          </a:p>
        </p:txBody>
      </p:sp>
      <p:pic>
        <p:nvPicPr>
          <p:cNvPr id="6" name="Espace réservé du contenu 5"/>
          <p:cNvPicPr>
            <a:picLocks noGrp="1"/>
          </p:cNvPicPr>
          <p:nvPr>
            <p:ph idx="1"/>
            <p:custDataLst>
              <p:tags r:id="rId2"/>
            </p:custDataLst>
          </p:nvPr>
        </p:nvPicPr>
        <p:blipFill rotWithShape="1">
          <a:blip r:embed="rId8" cstate="print">
            <a:extLst>
              <a:ext uri="{28A0092B-C50C-407E-A947-70E740481C1C}">
                <a14:useLocalDpi xmlns:a14="http://schemas.microsoft.com/office/drawing/2010/main" val="0"/>
              </a:ext>
            </a:extLst>
          </a:blip>
          <a:srcRect l="17302" r="61350" b="6031"/>
          <a:stretch/>
        </p:blipFill>
        <p:spPr bwMode="auto">
          <a:xfrm rot="5400000">
            <a:off x="6269780" y="4799347"/>
            <a:ext cx="708895" cy="2808312"/>
          </a:xfrm>
          <a:prstGeom prst="rect">
            <a:avLst/>
          </a:prstGeom>
          <a:noFill/>
          <a:ln>
            <a:noFill/>
          </a:ln>
        </p:spPr>
      </p:pic>
      <p:pic>
        <p:nvPicPr>
          <p:cNvPr id="7" name="Image 6"/>
          <p:cNvPicPr/>
          <p:nvPr>
            <p:custDataLst>
              <p:tags r:id="rId3"/>
            </p:custDataLst>
          </p:nvPr>
        </p:nvPicPr>
        <p:blipFill rotWithShape="1">
          <a:blip r:embed="rId9" cstate="print">
            <a:lum bright="20000" contrast="20000"/>
            <a:extLst>
              <a:ext uri="{28A0092B-C50C-407E-A947-70E740481C1C}">
                <a14:useLocalDpi xmlns:a14="http://schemas.microsoft.com/office/drawing/2010/main" val="0"/>
              </a:ext>
            </a:extLst>
          </a:blip>
          <a:srcRect l="3780" t="4988" r="4337" b="5957"/>
          <a:stretch/>
        </p:blipFill>
        <p:spPr bwMode="auto">
          <a:xfrm>
            <a:off x="395536" y="2464679"/>
            <a:ext cx="4212975" cy="3384376"/>
          </a:xfrm>
          <a:prstGeom prst="rect">
            <a:avLst/>
          </a:prstGeom>
          <a:ln>
            <a:noFill/>
          </a:ln>
          <a:effectLst>
            <a:softEdge rad="112500"/>
          </a:effectLst>
        </p:spPr>
      </p:pic>
      <p:sp>
        <p:nvSpPr>
          <p:cNvPr id="9" name="ZoneTexte 8"/>
          <p:cNvSpPr txBox="1"/>
          <p:nvPr>
            <p:custDataLst>
              <p:tags r:id="rId4"/>
            </p:custDataLst>
          </p:nvPr>
        </p:nvSpPr>
        <p:spPr>
          <a:xfrm>
            <a:off x="4691601" y="2469855"/>
            <a:ext cx="4464496" cy="3354765"/>
          </a:xfrm>
          <a:prstGeom prst="rect">
            <a:avLst/>
          </a:prstGeom>
          <a:noFill/>
        </p:spPr>
        <p:txBody>
          <a:bodyPr wrap="square" rtlCol="0">
            <a:spAutoFit/>
          </a:bodyPr>
          <a:lstStyle/>
          <a:p>
            <a:endParaRPr lang="fr-CA" sz="2000" b="1" dirty="0">
              <a:latin typeface="Arial" panose="020B0604020202020204" pitchFamily="34" charset="0"/>
              <a:cs typeface="Arial" panose="020B0604020202020204" pitchFamily="34" charset="0"/>
            </a:endParaRPr>
          </a:p>
          <a:p>
            <a:pPr marL="285750" indent="-285750">
              <a:buClr>
                <a:srgbClr val="8EC000"/>
              </a:buClr>
              <a:buSzPct val="115000"/>
              <a:buFont typeface="Arial" panose="020B0604020202020204" pitchFamily="34" charset="0"/>
              <a:buChar char="•"/>
            </a:pPr>
            <a:r>
              <a:rPr lang="fr-CA" sz="2400" dirty="0">
                <a:latin typeface="Arial" panose="020B0604020202020204" pitchFamily="34" charset="0"/>
                <a:cs typeface="Arial" panose="020B0604020202020204" pitchFamily="34" charset="0"/>
              </a:rPr>
              <a:t>Mods</a:t>
            </a:r>
          </a:p>
          <a:p>
            <a:pPr marL="285750" indent="-285750">
              <a:buClr>
                <a:srgbClr val="8EC000"/>
              </a:buClr>
              <a:buSzPct val="115000"/>
              <a:buFont typeface="Arial" panose="020B0604020202020204" pitchFamily="34" charset="0"/>
              <a:buChar char="•"/>
            </a:pPr>
            <a:r>
              <a:rPr lang="fr-CA" sz="2400" dirty="0">
                <a:latin typeface="Arial" panose="020B0604020202020204" pitchFamily="34" charset="0"/>
                <a:cs typeface="Arial" panose="020B0604020202020204" pitchFamily="34" charset="0"/>
              </a:rPr>
              <a:t>Vaporisateurs</a:t>
            </a:r>
          </a:p>
          <a:p>
            <a:pPr marL="285750" indent="-285750">
              <a:buClr>
                <a:srgbClr val="8EC000"/>
              </a:buClr>
              <a:buSzPct val="115000"/>
              <a:buFont typeface="Arial" panose="020B0604020202020204" pitchFamily="34" charset="0"/>
              <a:buChar char="•"/>
            </a:pPr>
            <a:r>
              <a:rPr lang="fr-CA" sz="2400" dirty="0">
                <a:latin typeface="Arial" panose="020B0604020202020204" pitchFamily="34" charset="0"/>
                <a:cs typeface="Arial" panose="020B0604020202020204" pitchFamily="34" charset="0"/>
              </a:rPr>
              <a:t>Cigarettes                  électroniques</a:t>
            </a:r>
          </a:p>
          <a:p>
            <a:pPr marL="285750" indent="-285750">
              <a:buClr>
                <a:srgbClr val="8EC000"/>
              </a:buClr>
              <a:buSzPct val="115000"/>
              <a:buFont typeface="Arial" panose="020B0604020202020204" pitchFamily="34" charset="0"/>
              <a:buChar char="•"/>
            </a:pPr>
            <a:r>
              <a:rPr lang="fr-CA" sz="2400" dirty="0">
                <a:latin typeface="Arial" panose="020B0604020202020204" pitchFamily="34" charset="0"/>
                <a:cs typeface="Arial" panose="020B0604020202020204" pitchFamily="34" charset="0"/>
              </a:rPr>
              <a:t>E-cigarettes</a:t>
            </a:r>
          </a:p>
          <a:p>
            <a:pPr marL="285750" indent="-285750">
              <a:buClr>
                <a:srgbClr val="8EC000"/>
              </a:buClr>
              <a:buSzPct val="115000"/>
              <a:buFont typeface="Arial" panose="020B0604020202020204" pitchFamily="34" charset="0"/>
              <a:buChar char="•"/>
            </a:pPr>
            <a:r>
              <a:rPr lang="fr-CA" sz="2400" dirty="0">
                <a:latin typeface="Arial" panose="020B0604020202020204" pitchFamily="34" charset="0"/>
                <a:cs typeface="Arial" panose="020B0604020202020204" pitchFamily="34" charset="0"/>
              </a:rPr>
              <a:t>Inhalateurs électroniques                      de nicotine </a:t>
            </a:r>
          </a:p>
          <a:p>
            <a:pPr marL="285750" indent="-285750">
              <a:buClr>
                <a:srgbClr val="8EC000"/>
              </a:buClr>
              <a:buSzPct val="115000"/>
              <a:buFont typeface="Arial" panose="020B0604020202020204" pitchFamily="34" charset="0"/>
              <a:buChar char="•"/>
            </a:pPr>
            <a:r>
              <a:rPr lang="fr-CA" sz="2400" dirty="0">
                <a:latin typeface="Arial" panose="020B0604020202020204" pitchFamily="34" charset="0"/>
                <a:cs typeface="Arial" panose="020B0604020202020204" pitchFamily="34" charset="0"/>
              </a:rPr>
              <a:t>« JUUL »</a:t>
            </a:r>
          </a:p>
        </p:txBody>
      </p:sp>
      <p:pic>
        <p:nvPicPr>
          <p:cNvPr id="10" name="Image 9"/>
          <p:cNvPicPr/>
          <p:nvPr>
            <p:custDataLst>
              <p:tags r:id="rId5"/>
            </p:custDataLst>
          </p:nvPr>
        </p:nvPicPr>
        <p:blipFill rotWithShape="1">
          <a:blip r:embed="rId10" cstate="print">
            <a:extLst>
              <a:ext uri="{28A0092B-C50C-407E-A947-70E740481C1C}">
                <a14:useLocalDpi xmlns:a14="http://schemas.microsoft.com/office/drawing/2010/main" val="0"/>
              </a:ext>
            </a:extLst>
          </a:blip>
          <a:srcRect l="1" r="60993"/>
          <a:stretch/>
        </p:blipFill>
        <p:spPr bwMode="auto">
          <a:xfrm>
            <a:off x="7308304" y="2355201"/>
            <a:ext cx="1440160" cy="2147598"/>
          </a:xfrm>
          <a:prstGeom prst="rect">
            <a:avLst/>
          </a:prstGeom>
          <a:noFill/>
          <a:ln>
            <a:noFill/>
          </a:ln>
        </p:spPr>
      </p:pic>
    </p:spTree>
    <p:extLst>
      <p:ext uri="{BB962C8B-B14F-4D97-AF65-F5344CB8AC3E}">
        <p14:creationId xmlns:p14="http://schemas.microsoft.com/office/powerpoint/2010/main" val="35599889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9"/>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9"/>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6"/>
</p:tagLst>
</file>

<file path=ppt/tags/tag52.xml><?xml version="1.0" encoding="utf-8"?>
<p:tagLst xmlns:a="http://schemas.openxmlformats.org/drawingml/2006/main" xmlns:r="http://schemas.openxmlformats.org/officeDocument/2006/relationships" xmlns:p="http://schemas.openxmlformats.org/presentationml/2006/main">
  <p:tag name="NUM" val="7"/>
</p:tagLst>
</file>

<file path=ppt/tags/tag53.xml><?xml version="1.0" encoding="utf-8"?>
<p:tagLst xmlns:a="http://schemas.openxmlformats.org/drawingml/2006/main" xmlns:r="http://schemas.openxmlformats.org/officeDocument/2006/relationships" xmlns:p="http://schemas.openxmlformats.org/presentationml/2006/main">
  <p:tag name="NUM" val="8"/>
</p:tagLst>
</file>

<file path=ppt/tags/tag54.xml><?xml version="1.0" encoding="utf-8"?>
<p:tagLst xmlns:a="http://schemas.openxmlformats.org/drawingml/2006/main" xmlns:r="http://schemas.openxmlformats.org/officeDocument/2006/relationships" xmlns:p="http://schemas.openxmlformats.org/presentationml/2006/main">
  <p:tag name="NUM" val="9"/>
</p:tagLst>
</file>

<file path=ppt/tags/tag55.xml><?xml version="1.0" encoding="utf-8"?>
<p:tagLst xmlns:a="http://schemas.openxmlformats.org/drawingml/2006/main" xmlns:r="http://schemas.openxmlformats.org/officeDocument/2006/relationships" xmlns:p="http://schemas.openxmlformats.org/presentationml/2006/main">
  <p:tag name="NUM" val="10"/>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8"/>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Débit">
  <a:themeElements>
    <a:clrScheme name="Personnalisé 2">
      <a:dk1>
        <a:sysClr val="windowText" lastClr="000000"/>
      </a:dk1>
      <a:lt1>
        <a:sysClr val="window" lastClr="FFFFFF"/>
      </a:lt1>
      <a:dk2>
        <a:srgbClr val="FFFFFF"/>
      </a:dk2>
      <a:lt2>
        <a:srgbClr val="FFFFFF"/>
      </a:lt2>
      <a:accent1>
        <a:srgbClr val="073E87"/>
      </a:accent1>
      <a:accent2>
        <a:srgbClr val="CCFF33"/>
      </a:accent2>
      <a:accent3>
        <a:srgbClr val="2D82F4"/>
      </a:accent3>
      <a:accent4>
        <a:srgbClr val="FF6600"/>
      </a:accent4>
      <a:accent5>
        <a:srgbClr val="8B5D3D"/>
      </a:accent5>
      <a:accent6>
        <a:srgbClr val="003399"/>
      </a:accent6>
      <a:hlink>
        <a:srgbClr val="67AFBD"/>
      </a:hlink>
      <a:folHlink>
        <a:srgbClr val="C2A874"/>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2">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0CF0D503E7B14382C04D607C865BDC" ma:contentTypeVersion="12" ma:contentTypeDescription="Create a new document." ma:contentTypeScope="" ma:versionID="21ea358d6beffd7cf454a7dfb4cb5101">
  <xsd:schema xmlns:xsd="http://www.w3.org/2001/XMLSchema" xmlns:xs="http://www.w3.org/2001/XMLSchema" xmlns:p="http://schemas.microsoft.com/office/2006/metadata/properties" xmlns:ns2="9e4ba688-df1f-43e7-815a-ca0ae76cdc7b" xmlns:ns3="24b28b00-dd4e-48f2-817c-942ebdca76da" targetNamespace="http://schemas.microsoft.com/office/2006/metadata/properties" ma:root="true" ma:fieldsID="3e8134525ec5fe9379f881389f5b7be9" ns2:_="" ns3:_="">
    <xsd:import namespace="9e4ba688-df1f-43e7-815a-ca0ae76cdc7b"/>
    <xsd:import namespace="24b28b00-dd4e-48f2-817c-942ebdca76d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ba688-df1f-43e7-815a-ca0ae76cdc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45b8c8-d142-433b-87a8-85e8cba55d9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b28b00-dd4e-48f2-817c-942ebdca76d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088155d-41a6-40d0-b6d4-b7a3293c6f44}" ma:internalName="TaxCatchAll" ma:showField="CatchAllData" ma:web="24b28b00-dd4e-48f2-817c-942ebdca76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4b28b00-dd4e-48f2-817c-942ebdca76da" xsi:nil="true"/>
    <lcf76f155ced4ddcb4097134ff3c332f xmlns="9e4ba688-df1f-43e7-815a-ca0ae76cdc7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3ADA193-01E6-4AB8-BBD4-9D464E51FE08}"/>
</file>

<file path=customXml/itemProps2.xml><?xml version="1.0" encoding="utf-8"?>
<ds:datastoreItem xmlns:ds="http://schemas.openxmlformats.org/officeDocument/2006/customXml" ds:itemID="{791573B7-7CEE-4261-8736-637E51092897}"/>
</file>

<file path=customXml/itemProps3.xml><?xml version="1.0" encoding="utf-8"?>
<ds:datastoreItem xmlns:ds="http://schemas.openxmlformats.org/officeDocument/2006/customXml" ds:itemID="{F975F177-A821-4C4C-A946-08F52D455E9F}"/>
</file>

<file path=docProps/app.xml><?xml version="1.0" encoding="utf-8"?>
<Properties xmlns="http://schemas.openxmlformats.org/officeDocument/2006/extended-properties" xmlns:vt="http://schemas.openxmlformats.org/officeDocument/2006/docPropsVTypes">
  <Template/>
  <TotalTime>11834</TotalTime>
  <Words>2337</Words>
  <Application>Microsoft Office PowerPoint</Application>
  <PresentationFormat>Affichage à l'écran (4:3)</PresentationFormat>
  <Paragraphs>315</Paragraphs>
  <Slides>25</Slides>
  <Notes>25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25</vt:i4>
      </vt:variant>
    </vt:vector>
  </HeadingPairs>
  <TitlesOfParts>
    <vt:vector size="32" baseType="lpstr">
      <vt:lpstr>Aharoni</vt:lpstr>
      <vt:lpstr>Arial</vt:lpstr>
      <vt:lpstr>Arial Black</vt:lpstr>
      <vt:lpstr>Calibri</vt:lpstr>
      <vt:lpstr>Constantia</vt:lpstr>
      <vt:lpstr>Wingdings 2</vt:lpstr>
      <vt:lpstr>1_Débit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Dispositifs de vapotage</vt:lpstr>
      <vt:lpstr>Cigarette électronique</vt:lpstr>
      <vt:lpstr>Cigarette électronique</vt:lpstr>
      <vt:lpstr>Présentation PowerPoint</vt:lpstr>
      <vt:lpstr>Présentation PowerPoint</vt:lpstr>
      <vt:lpstr>Présentation PowerPoint</vt:lpstr>
      <vt:lpstr>Présentation PowerPoint</vt:lpstr>
      <vt:lpstr>Définition</vt:lpstr>
      <vt:lpstr>Présentation PowerPoint</vt:lpstr>
      <vt:lpstr>Vrai ou faux?</vt:lpstr>
      <vt:lpstr>Vrai ou faux?</vt:lpstr>
      <vt:lpstr>Présentation PowerPoint</vt:lpstr>
      <vt:lpstr>Vrai ou faux?</vt:lpstr>
      <vt:lpstr>Présentation PowerPoint</vt:lpstr>
      <vt:lpstr>Choix multiples</vt:lpstr>
      <vt:lpstr>Vrai ou faux?</vt:lpstr>
      <vt:lpstr>Présentation PowerPoint</vt:lpstr>
    </vt:vector>
  </TitlesOfParts>
  <Company>Province of New Brunswick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Vapotage</dc:title>
  <dc:creator>DH Citrix User</dc:creator>
  <cp:lastModifiedBy>Michaud, Martine (DH/MS)</cp:lastModifiedBy>
  <cp:revision>1189</cp:revision>
  <cp:lastPrinted>2019-08-06T13:54:38Z</cp:lastPrinted>
  <dcterms:created xsi:type="dcterms:W3CDTF">2019-04-11T13:17:31Z</dcterms:created>
  <dcterms:modified xsi:type="dcterms:W3CDTF">2023-11-09T16:39:59Z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0x010100FB0CF0D503E7B14382C04D607C865BDC</vt:lpwstr>
  </property>
</Properties>
</file>