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4"/>
  </p:notesMasterIdLst>
  <p:handoutMasterIdLst>
    <p:handoutMasterId r:id="rId25"/>
  </p:handoutMasterIdLst>
  <p:sldIdLst>
    <p:sldId id="291" r:id="rId2"/>
    <p:sldId id="270" r:id="rId3"/>
    <p:sldId id="292" r:id="rId4"/>
    <p:sldId id="293" r:id="rId5"/>
    <p:sldId id="272" r:id="rId6"/>
    <p:sldId id="273" r:id="rId7"/>
    <p:sldId id="274" r:id="rId8"/>
    <p:sldId id="294" r:id="rId9"/>
    <p:sldId id="353" r:id="rId10"/>
    <p:sldId id="386" r:id="rId11"/>
    <p:sldId id="355" r:id="rId12"/>
    <p:sldId id="339" r:id="rId13"/>
    <p:sldId id="348" r:id="rId14"/>
    <p:sldId id="380" r:id="rId15"/>
    <p:sldId id="331" r:id="rId16"/>
    <p:sldId id="375" r:id="rId17"/>
    <p:sldId id="376" r:id="rId18"/>
    <p:sldId id="377" r:id="rId19"/>
    <p:sldId id="379" r:id="rId20"/>
    <p:sldId id="378" r:id="rId21"/>
    <p:sldId id="302" r:id="rId22"/>
    <p:sldId id="315" r:id="rId23"/>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29"/>
    <a:srgbClr val="878788"/>
    <a:srgbClr val="878888"/>
    <a:srgbClr val="FFFFFF"/>
    <a:srgbClr val="FF6600"/>
    <a:srgbClr val="9AD000"/>
    <a:srgbClr val="073E87"/>
    <a:srgbClr val="49393A"/>
    <a:srgbClr val="70405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92169" autoAdjust="0"/>
  </p:normalViewPr>
  <p:slideViewPr>
    <p:cSldViewPr>
      <p:cViewPr varScale="1">
        <p:scale>
          <a:sx n="79" d="100"/>
          <a:sy n="79" d="100"/>
        </p:scale>
        <p:origin x="1464" y="84"/>
      </p:cViewPr>
      <p:guideLst>
        <p:guide orient="horz" pos="2160"/>
        <p:guide pos="2880"/>
      </p:guideLst>
    </p:cSldViewPr>
  </p:slideViewPr>
  <p:outlineViewPr>
    <p:cViewPr>
      <p:scale>
        <a:sx n="33" d="100"/>
        <a:sy n="33" d="100"/>
      </p:scale>
      <p:origin x="0" y="-720"/>
    </p:cViewPr>
  </p:outlineViewPr>
  <p:notesTextViewPr>
    <p:cViewPr>
      <p:scale>
        <a:sx n="3" d="2"/>
        <a:sy n="3" d="2"/>
      </p:scale>
      <p:origin x="0" y="0"/>
    </p:cViewPr>
  </p:notesTextViewPr>
  <p:notesViewPr>
    <p:cSldViewPr>
      <p:cViewPr varScale="1">
        <p:scale>
          <a:sx n="65" d="100"/>
          <a:sy n="65" d="100"/>
        </p:scale>
        <p:origin x="2766"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EA434-D4E2-4040-9C54-1A6FBC790C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dirty="0"/>
          </a:p>
        </p:txBody>
      </p:sp>
      <p:sp>
        <p:nvSpPr>
          <p:cNvPr id="3" name="Date Placeholder 2">
            <a:extLst>
              <a:ext uri="{FF2B5EF4-FFF2-40B4-BE49-F238E27FC236}">
                <a16:creationId xmlns:a16="http://schemas.microsoft.com/office/drawing/2014/main" id="{B499F05A-A37E-4F88-90E7-5DDA750704D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6B9752-F9FF-4FB6-8D3D-98E33FC952B0}" type="datetimeFigureOut">
              <a:rPr lang="fr-CA" smtClean="0"/>
              <a:t>2023-11-09</a:t>
            </a:fld>
            <a:endParaRPr lang="fr-CA" dirty="0"/>
          </a:p>
        </p:txBody>
      </p:sp>
      <p:sp>
        <p:nvSpPr>
          <p:cNvPr id="4" name="Footer Placeholder 3">
            <a:extLst>
              <a:ext uri="{FF2B5EF4-FFF2-40B4-BE49-F238E27FC236}">
                <a16:creationId xmlns:a16="http://schemas.microsoft.com/office/drawing/2014/main" id="{71594C1D-BB4C-437D-8318-4C2C1EF639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a:extLst>
              <a:ext uri="{FF2B5EF4-FFF2-40B4-BE49-F238E27FC236}">
                <a16:creationId xmlns:a16="http://schemas.microsoft.com/office/drawing/2014/main" id="{936AD4E6-5D6A-4B13-A701-C0060FFCB7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EFB17-E4F0-4B1B-905C-A02E3E5103B7}" type="slidenum">
              <a:rPr lang="fr-CA" smtClean="0"/>
              <a:t>‹N°›</a:t>
            </a:fld>
            <a:endParaRPr lang="fr-CA" dirty="0"/>
          </a:p>
        </p:txBody>
      </p:sp>
    </p:spTree>
    <p:extLst>
      <p:ext uri="{BB962C8B-B14F-4D97-AF65-F5344CB8AC3E}">
        <p14:creationId xmlns:p14="http://schemas.microsoft.com/office/powerpoint/2010/main" val="2511530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4CC275-B443-4A7A-96C9-A83171893F53}" type="datetimeFigureOut">
              <a:rPr lang="fr-CA" smtClean="0"/>
              <a:t>2023-11-09</a:t>
            </a:fld>
            <a:endParaRPr lang="fr-CA" dirty="0"/>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D60F84-45FF-4226-AA73-AB9D19F22FA2}" type="slidenum">
              <a:rPr lang="fr-CA" smtClean="0"/>
              <a:t>‹N°›</a:t>
            </a:fld>
            <a:endParaRPr lang="fr-CA" dirty="0"/>
          </a:p>
        </p:txBody>
      </p:sp>
    </p:spTree>
    <p:extLst>
      <p:ext uri="{BB962C8B-B14F-4D97-AF65-F5344CB8AC3E}">
        <p14:creationId xmlns:p14="http://schemas.microsoft.com/office/powerpoint/2010/main" val="10170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gnb.ca/content/gnb/en/departments/ocmoh/healthy_people/content/LivingTobaccoFre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gnb.ca/content/gnb/en/departments/ocmoh/healthy_people/content/LivingTobaccoFre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2.gnb.ca/content/gnb/en/departments/ocmoh/healthy_people/content/LivingTobaccoFre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encepasafumer.ca/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gov.mb.ca/health/tobacco/bot.fr.html" TargetMode="External"/><Relationship Id="rId5" Type="http://schemas.openxmlformats.org/officeDocument/2006/relationships/hyperlink" Target="https://www.gov.mb.ca/health/tobacco/docs/bot/gr6.pdf" TargetMode="External"/><Relationship Id="rId4" Type="http://schemas.openxmlformats.org/officeDocument/2006/relationships/hyperlink" Target="https://commencepasafumer.ca/en"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gov.mb.ca/health/tobacco/docs/bot/gr6.pdf" TargetMode="External"/><Relationship Id="rId4" Type="http://schemas.openxmlformats.org/officeDocument/2006/relationships/hyperlink" Target="https://commencepasafumer.ca/e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gov.mb.ca/health/tobacco/docs/bot/gr6.pdf" TargetMode="External"/><Relationship Id="rId4" Type="http://schemas.openxmlformats.org/officeDocument/2006/relationships/hyperlink" Target="https://commencepasafumer.ca/e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gov.mb.ca/health/tobacco/docs/bot/gr6.pdf" TargetMode="External"/><Relationship Id="rId4" Type="http://schemas.openxmlformats.org/officeDocument/2006/relationships/hyperlink" Target="https://commencepasafumer.ca/e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stanford.edu/tobaccopreventiontoolkit/E-Cig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ci.radio-canada.ca/nouvelle/1123719/sante-cigarette-electronique-juul-canada-jeun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voidthetrap.ca/"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gov.mb.ca/health/tobacco/docs/bot/gr6.pdf" TargetMode="External"/><Relationship Id="rId4" Type="http://schemas.openxmlformats.org/officeDocument/2006/relationships/hyperlink" Target="https://commencepasafumer.ca/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commencepasafumer.ca/en" TargetMode="External"/><Relationship Id="rId3" Type="http://schemas.openxmlformats.org/officeDocument/2006/relationships/hyperlink" Target="https://www.canada.ca/en/services/health/campaigns/vaping.html" TargetMode="External"/><Relationship Id="rId7" Type="http://schemas.openxmlformats.org/officeDocument/2006/relationships/hyperlink" Target="https://avoidthetrap.ca/"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b.lung.ca/" TargetMode="External"/><Relationship Id="rId5" Type="http://schemas.openxmlformats.org/officeDocument/2006/relationships/hyperlink" Target="http://www.nbatc.ca/en/index.php?page=e-cigs-vaping-products-flavouredtobacco" TargetMode="External"/><Relationship Id="rId4" Type="http://schemas.openxmlformats.org/officeDocument/2006/relationships/hyperlink" Target="https://www.canada.ca/en/health-canada/services/smoking-tobacco/vaping.html" TargetMode="External"/><Relationship Id="rId9" Type="http://schemas.openxmlformats.org/officeDocument/2006/relationships/hyperlink" Target="https://www.gov.mb.ca/health/tobacco/bot.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batc.ca/wp-content/uploads/2019/09/Movie-Influences-on-Tobacco-Use-in-Adolescent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aws-lois.justice.gc.ca/eng/acts/t-11.5/FullText.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anada.ca/en/health-canada/services/smoking-tobacco/vaping.html" TargetMode="External"/><Relationship Id="rId4" Type="http://schemas.openxmlformats.org/officeDocument/2006/relationships/hyperlink" Target="https://canadagazette.gc.ca/rp-pr/p2/2021/2021-06-23/html/sor-dors123-eng.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2.gnb.ca/content/gnb/en/departments/ocmoh/healthy_people/content/LivingTobaccoFree/legislation.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laws.gnb.ca/en/ShowPdf/cs/T-6.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2.gnb.ca/content/dam/gnb/Departments/ed/pdf/K12/policies-politiques/e/702A.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392650"/>
          </a:xfrm>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3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noProof="0" dirty="0">
                <a:cs typeface="Arial" panose="020B0604020202020204" pitchFamily="34" charset="0"/>
              </a:rPr>
              <a:t>Outdoor advertisement by vape shops is illegal and promotional material inside these shops must not be visible from the outside.</a:t>
            </a:r>
          </a:p>
          <a:p>
            <a:r>
              <a:rPr lang="en-CA" sz="1000" u="sng" dirty="0">
                <a:hlinkClick r:id="rId3"/>
              </a:rPr>
              <a:t>https://www2.gnb.ca/content/gnb/en/departments/ocmoh/healthy_people/content/LivingTobaccoFree.html</a:t>
            </a:r>
            <a:endParaRPr lang="en-CA" sz="1000" u="sng" dirty="0"/>
          </a:p>
          <a:p>
            <a:endParaRPr lang="en-CA" b="0" u="sng"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a:t>
            </a:r>
            <a:r>
              <a:rPr lang="fr-FR" sz="1200" b="1" u="none" dirty="0"/>
              <a:t>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11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r>
              <a:rPr lang="en-CA" sz="1200" b="1" noProof="0" dirty="0"/>
              <a:t>True</a:t>
            </a:r>
          </a:p>
          <a:p>
            <a:r>
              <a:rPr lang="en-CA" sz="1200" b="0" noProof="0" dirty="0"/>
              <a:t>In New Brunswick, it is illegal for anyone to purchase or attempt to purchase tobacco, smoking supplies or electronic cigarettes for a person under 19</a:t>
            </a:r>
            <a:r>
              <a:rPr lang="en-CA" sz="1200" b="0" i="0" u="none" strike="noStrike" kern="1200" baseline="0" noProof="0" dirty="0">
                <a:solidFill>
                  <a:schemeClr val="tx1"/>
                </a:solidFill>
                <a:latin typeface="+mn-lt"/>
                <a:ea typeface="+mn-ea"/>
                <a:cs typeface="+mn-cs"/>
              </a:rPr>
              <a:t>.</a:t>
            </a:r>
          </a:p>
          <a:p>
            <a:pPr lvl="0">
              <a:defRPr/>
            </a:pPr>
            <a:r>
              <a:rPr lang="en-CA" sz="1000" dirty="0">
                <a:hlinkClick r:id="rId3"/>
              </a:rPr>
              <a:t>https://www2.gnb.ca/content/gnb/en/departments/ocmoh/healthy_people/content/LivingTobaccoFree.html</a:t>
            </a:r>
            <a:endParaRPr lang="en-CA" sz="1000" dirty="0"/>
          </a:p>
          <a:p>
            <a:pPr lvl="0">
              <a:defRPr/>
            </a:pPr>
            <a:endParaRPr lang="en-CA" sz="1200" b="0" i="0" u="none" strike="noStrike" kern="1200" baseline="0" noProof="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53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b="1" u="none" noProof="0" dirty="0"/>
              <a:t>Answer:</a:t>
            </a:r>
            <a:endParaRPr lang="en-CA"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noProof="0" dirty="0"/>
              <a:t>b.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baseline="0" noProof="0" dirty="0"/>
              <a:t>The use of e-cigarettes is prohibited wherever smoking is prohibited.</a:t>
            </a:r>
          </a:p>
          <a:p>
            <a:pPr lvl="0">
              <a:defRPr/>
            </a:pPr>
            <a:r>
              <a:rPr lang="en-CA" sz="1000" dirty="0">
                <a:hlinkClick r:id="rId3"/>
              </a:rPr>
              <a:t>https://www2.gnb.ca/content/gnb/en/departments/ocmoh/healthy_people/content/LivingTobaccoFree.html</a:t>
            </a:r>
            <a:endParaRPr lang="en-CA" sz="1000" dirty="0"/>
          </a:p>
          <a:p>
            <a:pPr lvl="0">
              <a:defRPr/>
            </a:pPr>
            <a:endParaRPr lang="en-CA" sz="1200" b="0" i="0" u="none" strike="noStrike"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noProof="0" dirty="0"/>
              <a:t>Image source: </a:t>
            </a:r>
            <a:r>
              <a:rPr lang="en-CA" sz="1200" b="0" u="none" noProof="0" dirty="0" err="1"/>
              <a:t>Pixabay</a:t>
            </a:r>
            <a:endParaRPr lang="en-CA" sz="1200" b="0" u="none"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92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suggest that you  engage in a dialogue on the topics covered in this module and to encourage students to actively participate in group discussions.</a:t>
            </a:r>
          </a:p>
          <a:p>
            <a:endParaRPr lang="fr-CA" b="1" dirty="0"/>
          </a:p>
          <a:p>
            <a:r>
              <a:rPr lang="fr-CA" b="1" dirty="0"/>
              <a:t>Image source: </a:t>
            </a:r>
            <a:r>
              <a:rPr lang="fr-CA" dirty="0"/>
              <a:t>Pixabay</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02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104618"/>
          </a:xfrm>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27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b="0" dirty="0"/>
              <a:t>It’s not easy to say no and express your opinion, especially when it differs from what others think. We get stuck between the desire to respect our opinions and the fear of rejection. Pressure can become really strong. </a:t>
            </a:r>
          </a:p>
          <a:p>
            <a:endParaRPr lang="en-CA" b="0" dirty="0"/>
          </a:p>
          <a:p>
            <a:r>
              <a:rPr lang="en-CA" b="0" dirty="0"/>
              <a:t>Here are some tips for saying no:</a:t>
            </a:r>
            <a:endParaRPr lang="en-CA" sz="1000" dirty="0"/>
          </a:p>
          <a:p>
            <a:r>
              <a:rPr lang="en-CA" sz="1000" dirty="0">
                <a:hlinkClick r:id="rId3"/>
              </a:rPr>
              <a:t>https://commencepasafumer.ca/en</a:t>
            </a:r>
            <a:endParaRPr lang="en-CA" sz="1000" dirty="0"/>
          </a:p>
          <a:p>
            <a:endParaRPr lang="en-CA" sz="1000" dirty="0"/>
          </a:p>
          <a:p>
            <a:r>
              <a:rPr lang="en-CA" b="1" noProof="0" dirty="0"/>
              <a:t>Image source: </a:t>
            </a:r>
            <a:r>
              <a:rPr lang="en-CA" noProof="0" dirty="0"/>
              <a:t>Adobe Stock (purchase)</a:t>
            </a:r>
          </a:p>
          <a:p>
            <a:r>
              <a:rPr lang="fr-CA" sz="1200" kern="1200" noProof="0" dirty="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98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Refuse: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latin typeface="Arial" panose="020B0604020202020204" pitchFamily="34" charset="0"/>
                <a:cs typeface="Arial" panose="020B0604020202020204" pitchFamily="34" charset="0"/>
              </a:rPr>
              <a:t>“</a:t>
            </a:r>
            <a:r>
              <a:rPr lang="en-CA" b="0" noProof="0" dirty="0"/>
              <a:t>No thanks, I don’t vape!”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Use humour: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t>“Not vaping saves me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Share your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t>“If you vape, you’re three times more likely to try smoking.”</a:t>
            </a:r>
          </a:p>
          <a:p>
            <a:pPr lvl="0">
              <a:defRPr/>
            </a:pPr>
            <a:r>
              <a:rPr lang="fr-CA" sz="1000" dirty="0">
                <a:hlinkClick r:id="rId3"/>
              </a:rPr>
              <a:t>https://avoidthetrap.ca/</a:t>
            </a:r>
            <a:endParaRPr lang="fr-CA" sz="1000" dirty="0"/>
          </a:p>
          <a:p>
            <a:pPr>
              <a:defRPr/>
            </a:pPr>
            <a:r>
              <a:rPr lang="en-CA" sz="1000" dirty="0">
                <a:hlinkClick r:id="rId4"/>
              </a:rPr>
              <a:t>https://commencepasafumer.ca/en</a:t>
            </a:r>
            <a:endParaRPr lang="en-C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https://www.gov.mb.ca/health/tobacco/docs/bot/gr6.pdf</a:t>
            </a:r>
            <a:endParaRPr lang="fr-CA" sz="1000" b="0" u="sng" kern="1200" dirty="0">
              <a:solidFill>
                <a:schemeClr val="tx1"/>
              </a:solidFill>
              <a:effectLst/>
              <a:latin typeface="+mn-lt"/>
              <a:ea typeface="+mn-ea"/>
              <a:cs typeface="+mn-cs"/>
            </a:endParaRPr>
          </a:p>
          <a:p>
            <a:pPr lvl="0">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Image source: </a:t>
            </a:r>
            <a:r>
              <a:rPr lang="fr-CA" b="0" dirty="0"/>
              <a:t>Pixabay</a:t>
            </a:r>
            <a:endParaRPr lang="fr-CA" sz="1200" b="0" u="sng" kern="1200" dirty="0">
              <a:solidFill>
                <a:schemeClr val="tx1"/>
              </a:solidFill>
              <a:effectLst/>
              <a:latin typeface="+mn-lt"/>
              <a:ea typeface="+mn-ea"/>
              <a:cs typeface="+mn-cs"/>
            </a:endParaRPr>
          </a:p>
          <a:p>
            <a:pPr rtl="0"/>
            <a:endParaRPr lang="fr-CA" sz="1200" b="0" i="0" u="none" strike="noStrike" kern="1200" baseline="0" dirty="0">
              <a:solidFill>
                <a:schemeClr val="tx1"/>
              </a:solidFill>
              <a:latin typeface="+mn-lt"/>
              <a:ea typeface="+mn-ea"/>
              <a:cs typeface="+mn-cs"/>
              <a:hlinkClick r:id="rId6"/>
            </a:endParaRPr>
          </a:p>
          <a:p>
            <a:endParaRPr lang="fr-CA" sz="12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57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kern="1200" noProof="0" dirty="0">
                <a:solidFill>
                  <a:schemeClr val="tx1"/>
                </a:solidFill>
                <a:effectLst/>
                <a:latin typeface="+mn-lt"/>
                <a:ea typeface="+mn-ea"/>
                <a:cs typeface="+mn-cs"/>
              </a:rPr>
              <a:t>Answer with a question:</a:t>
            </a:r>
          </a:p>
          <a:p>
            <a:pPr algn="l"/>
            <a:r>
              <a:rPr lang="en-CA" b="0" noProof="0" dirty="0">
                <a:solidFill>
                  <a:schemeClr val="tx1"/>
                </a:solidFill>
              </a:rPr>
              <a:t>If someone offers you a vape, ask them: “Why do you vape anyway?” This forces them to justify their action and may encourage them to think about it.</a:t>
            </a:r>
          </a:p>
          <a:p>
            <a:pPr algn="l"/>
            <a:endParaRPr lang="en-CA" b="0" noProof="0" dirty="0">
              <a:solidFill>
                <a:schemeClr val="tx1"/>
              </a:solidFill>
              <a:latin typeface="Arial Black" panose="020B0A04020102020204" pitchFamily="34" charset="0"/>
            </a:endParaRPr>
          </a:p>
          <a:p>
            <a:pPr algn="l"/>
            <a:r>
              <a:rPr lang="en-CA" b="1" noProof="0" dirty="0">
                <a:solidFill>
                  <a:schemeClr val="tx1"/>
                </a:solidFill>
              </a:rPr>
              <a:t>Find an excuse or leave:</a:t>
            </a:r>
          </a:p>
          <a:p>
            <a:pPr algn="l"/>
            <a:r>
              <a:rPr lang="en-CA" b="0" noProof="0" dirty="0">
                <a:solidFill>
                  <a:schemeClr val="tx1"/>
                </a:solidFill>
              </a:rPr>
              <a:t>Find a temporary excuse without clearly expressing your disagreement. </a:t>
            </a:r>
          </a:p>
          <a:p>
            <a:pPr algn="l"/>
            <a:r>
              <a:rPr lang="en-CA" b="0" noProof="0" dirty="0">
                <a:solidFill>
                  <a:schemeClr val="tx1"/>
                </a:solidFill>
              </a:rPr>
              <a:t>Leave while saying: “No thanks! I have to go.”</a:t>
            </a:r>
          </a:p>
          <a:p>
            <a:pPr algn="l"/>
            <a:endParaRPr lang="en-CA" b="0" noProof="0" dirty="0">
              <a:solidFill>
                <a:schemeClr val="tx1"/>
              </a:solidFill>
            </a:endParaRPr>
          </a:p>
          <a:p>
            <a:pPr algn="l"/>
            <a:r>
              <a:rPr lang="en-CA" b="1" noProof="0" dirty="0">
                <a:solidFill>
                  <a:schemeClr val="tx1"/>
                </a:solidFill>
              </a:rPr>
              <a:t>Delay the decision:</a:t>
            </a:r>
          </a:p>
          <a:p>
            <a:pPr algn="l"/>
            <a:r>
              <a:rPr lang="en-CA" b="0" noProof="0" dirty="0">
                <a:solidFill>
                  <a:schemeClr val="tx1"/>
                </a:solidFill>
              </a:rPr>
              <a:t>“Not now.” </a:t>
            </a:r>
          </a:p>
          <a:p>
            <a:pPr algn="l"/>
            <a:r>
              <a:rPr lang="en-CA" b="0" noProof="0" dirty="0">
                <a:solidFill>
                  <a:schemeClr val="tx1"/>
                </a:solidFill>
              </a:rPr>
              <a:t>“We’ll talk about it later.”</a:t>
            </a:r>
          </a:p>
          <a:p>
            <a:pPr lvl="0">
              <a:defRPr/>
            </a:pPr>
            <a:r>
              <a:rPr lang="fr-CA" sz="1000" dirty="0">
                <a:hlinkClick r:id="rId3"/>
              </a:rPr>
              <a:t>https://avoidthetrap.ca/</a:t>
            </a:r>
            <a:endParaRPr lang="fr-CA" sz="1000" dirty="0"/>
          </a:p>
          <a:p>
            <a:pPr>
              <a:defRPr/>
            </a:pPr>
            <a:r>
              <a:rPr lang="en-CA" sz="1000" dirty="0">
                <a:hlinkClick r:id="rId4"/>
              </a:rPr>
              <a:t>https://commencepasafumer.ca/en</a:t>
            </a:r>
            <a:endParaRPr lang="en-C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https://www.gov.mb.ca/health/tobacco/docs/bot/gr6.pdf</a:t>
            </a:r>
            <a:endParaRPr lang="fr-CA" sz="1000" b="0" u="sng" kern="1200" dirty="0">
              <a:solidFill>
                <a:schemeClr val="tx1"/>
              </a:solidFill>
              <a:effectLst/>
              <a:latin typeface="+mn-lt"/>
              <a:ea typeface="+mn-ea"/>
              <a:cs typeface="+mn-cs"/>
            </a:endParaRPr>
          </a:p>
          <a:p>
            <a:pPr lvl="0">
              <a:defRPr/>
            </a:pPr>
            <a:endParaRPr lang="fr-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noProof="0" dirty="0"/>
              <a:t>Image source: </a:t>
            </a:r>
            <a:r>
              <a:rPr lang="fr-CA" b="0" noProof="0" dirty="0"/>
              <a:t>Pixabay</a:t>
            </a:r>
            <a:endParaRPr lang="fr-CA" sz="1200" b="0" u="sng"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92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kern="1200" noProof="0" dirty="0">
                <a:solidFill>
                  <a:schemeClr val="tx1"/>
                </a:solidFill>
                <a:effectLst/>
                <a:ea typeface="+mn-ea"/>
                <a:cs typeface="+mn-cs"/>
              </a:rPr>
              <a:t>Change the subject: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Your friend suggests that you try their new e-cigarette.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“No! Come on, we’re going to play hockey.”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solidFill>
                  <a:schemeClr val="tx1"/>
                </a:solidFill>
              </a:rPr>
              <a:t>Use the broken record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To every question, answer the same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“You want an e-cigarette?”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“No thanks.”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“Come 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“No thanks.”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“Are you afraid, is that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“No thanks.”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If the person doesn’t get it, leave. </a:t>
            </a:r>
          </a:p>
          <a:p>
            <a:pPr lvl="0">
              <a:defRPr/>
            </a:pPr>
            <a:r>
              <a:rPr lang="fr-CA" sz="1000" dirty="0">
                <a:hlinkClick r:id="rId3"/>
              </a:rPr>
              <a:t>https://avoidthetrap.ca/</a:t>
            </a:r>
            <a:endParaRPr lang="fr-CA" sz="1000" dirty="0"/>
          </a:p>
          <a:p>
            <a:pPr>
              <a:defRPr/>
            </a:pPr>
            <a:r>
              <a:rPr lang="en-CA" sz="1000" dirty="0">
                <a:hlinkClick r:id="rId4"/>
              </a:rPr>
              <a:t>https://commencepasafumer.ca/en</a:t>
            </a:r>
            <a:endParaRPr lang="en-C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Image source: </a:t>
            </a:r>
            <a:r>
              <a:rPr lang="en-CA" b="0" noProof="0" dirty="0" err="1"/>
              <a:t>Pixabay</a:t>
            </a:r>
            <a:endParaRPr lang="en-CA" sz="1200" b="0" u="sng"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45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kern="1200" noProof="0" dirty="0">
                <a:solidFill>
                  <a:schemeClr val="tx1"/>
                </a:solidFill>
                <a:effectLst/>
                <a:ea typeface="+mn-ea"/>
                <a:cs typeface="+mn-cs"/>
              </a:rPr>
              <a:t>Reverse the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“No thanks! Does this mean I have to vape to be your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solidFill>
                  <a:schemeClr val="tx1"/>
                </a:solidFill>
              </a:rPr>
              <a:t>Ignore the other 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Just simply ignore the other person. Continue doing what you were doing or leave without saying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solidFill>
                  <a:schemeClr val="tx1"/>
                </a:solidFill>
              </a:rPr>
              <a:t>Avoid the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A friend who vapes invites you 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solidFill>
                  <a:schemeClr val="tx1"/>
                </a:solidFill>
              </a:rPr>
              <a:t>It will just be the two of you. If you don’t feel comfortable, turn down the invitation. </a:t>
            </a:r>
            <a:endParaRPr lang="en-CA" b="0" noProof="0" dirty="0">
              <a:solidFill>
                <a:schemeClr val="tx1"/>
              </a:solidFill>
              <a:latin typeface="Arial Black" panose="020B0A04020102020204" pitchFamily="34" charset="0"/>
            </a:endParaRPr>
          </a:p>
          <a:p>
            <a:pPr lvl="0">
              <a:defRPr/>
            </a:pPr>
            <a:r>
              <a:rPr lang="fr-CA" sz="1000" dirty="0">
                <a:hlinkClick r:id="rId3"/>
              </a:rPr>
              <a:t>https://avoidthetrap.ca/</a:t>
            </a:r>
            <a:endParaRPr lang="fr-CA" sz="1000" dirty="0"/>
          </a:p>
          <a:p>
            <a:pPr>
              <a:defRPr/>
            </a:pPr>
            <a:r>
              <a:rPr lang="en-CA" sz="1000" dirty="0">
                <a:hlinkClick r:id="rId4"/>
              </a:rPr>
              <a:t>https://commencepasafumer.ca/en</a:t>
            </a:r>
            <a:endParaRPr lang="en-C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https://www.gov.mb.ca/health/tobacco/docs/bot/gr6.pdf</a:t>
            </a:r>
            <a:endParaRPr lang="fr-CA" sz="1000" b="0" u="sng" kern="1200" dirty="0">
              <a:solidFill>
                <a:schemeClr val="tx1"/>
              </a:solidFill>
              <a:effectLst/>
              <a:latin typeface="+mn-lt"/>
              <a:ea typeface="+mn-ea"/>
              <a:cs typeface="+mn-cs"/>
            </a:endParaRPr>
          </a:p>
          <a:p>
            <a:pPr lvl="0">
              <a:defRPr/>
            </a:pPr>
            <a:endParaRPr lang="en-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Image source: </a:t>
            </a:r>
            <a:r>
              <a:rPr lang="en-CA" b="0" noProof="0" dirty="0" err="1"/>
              <a:t>Pixabay</a:t>
            </a:r>
            <a:endParaRPr lang="en-CA" sz="1200" b="0" u="sng"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8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89"/>
            <a:ext cx="5608320" cy="4414178"/>
          </a:xfrm>
        </p:spPr>
        <p:txBody>
          <a:bodyPr/>
          <a:lstStyle/>
          <a:p>
            <a:pPr lvl="0"/>
            <a:r>
              <a:rPr lang="en-CA" noProof="0" dirty="0"/>
              <a:t>The tobacco industry has always used several marketing strategies to hide the risks associated with cigarette use.</a:t>
            </a:r>
          </a:p>
          <a:p>
            <a:pPr lvl="0"/>
            <a:endParaRPr lang="en-CA" baseline="0" noProof="0" dirty="0"/>
          </a:p>
          <a:p>
            <a:pPr lvl="0"/>
            <a:r>
              <a:rPr lang="en-CA" noProof="0" dirty="0">
                <a:latin typeface="+mn-lt"/>
              </a:rPr>
              <a:t>While promoting cigarettes (with</a:t>
            </a:r>
            <a:r>
              <a:rPr lang="en-CA" baseline="0" noProof="0" dirty="0">
                <a:latin typeface="+mn-lt"/>
              </a:rPr>
              <a:t> actors hired by tobacco companies</a:t>
            </a:r>
            <a:r>
              <a:rPr lang="en-CA" noProof="0" dirty="0">
                <a:latin typeface="+mn-lt"/>
              </a:rPr>
              <a:t>),</a:t>
            </a:r>
            <a:r>
              <a:rPr lang="en-CA" baseline="0" noProof="0" dirty="0">
                <a:latin typeface="+mn-lt"/>
              </a:rPr>
              <a:t> campaigns sometimes targeted men, featuring them as cool and attractive</a:t>
            </a:r>
            <a:r>
              <a:rPr lang="en-CA" noProof="0" dirty="0">
                <a:latin typeface="+mn-lt"/>
              </a:rPr>
              <a:t>. At times the</a:t>
            </a:r>
            <a:r>
              <a:rPr lang="en-CA" baseline="0" noProof="0" dirty="0">
                <a:latin typeface="+mn-lt"/>
              </a:rPr>
              <a:t> focus was on women, featuring them</a:t>
            </a:r>
            <a:r>
              <a:rPr lang="en-CA" noProof="0" dirty="0">
                <a:latin typeface="+mn-lt"/>
              </a:rPr>
              <a:t> as fashionable, modern and attractive. Later on, some ads were indirectly aimed at children and youth with images of cigarettes in cartoons. The industry was trying to hook</a:t>
            </a:r>
            <a:r>
              <a:rPr lang="en-CA" baseline="0" noProof="0" dirty="0">
                <a:latin typeface="+mn-lt"/>
              </a:rPr>
              <a:t> youth as </a:t>
            </a:r>
            <a:r>
              <a:rPr kumimoji="0" lang="en-CA" sz="1200" b="0" i="0" u="none" strike="noStrike" kern="1200" cap="none" spc="0" normalizeH="0" baseline="0" noProof="0" dirty="0">
                <a:ln>
                  <a:noFill/>
                </a:ln>
                <a:solidFill>
                  <a:srgbClr val="000000"/>
                </a:solidFill>
                <a:effectLst/>
                <a:uLnTx/>
                <a:uFillTx/>
                <a:latin typeface="+mn-lt"/>
                <a:ea typeface="+mn-ea"/>
                <a:cs typeface="+mn-cs"/>
              </a:rPr>
              <a:t>“Today’s teenager is tomorrow’s potential regular customer, and the overwhelming majority of smokers first begin to smoke while still in their teens.”</a:t>
            </a:r>
            <a:r>
              <a:rPr lang="en-CA" baseline="0" noProof="0" dirty="0"/>
              <a:t>  </a:t>
            </a:r>
          </a:p>
          <a:p>
            <a:pPr lvl="0"/>
            <a:r>
              <a:rPr lang="en-CA" sz="1000" kern="1200" noProof="0" dirty="0">
                <a:solidFill>
                  <a:schemeClr val="tx1"/>
                </a:solidFill>
                <a:effectLst/>
                <a:latin typeface="+mn-lt"/>
                <a:ea typeface="+mn-ea"/>
                <a:cs typeface="+mn-cs"/>
                <a:hlinkClick r:id="rId3"/>
              </a:rPr>
              <a:t>https://med.stanford.edu/tobaccopreventiontoolkit/E-Cigs.html</a:t>
            </a:r>
            <a:endParaRPr lang="en-CA" sz="10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Arrival of JUUL in Canada in fall 2018</a:t>
            </a:r>
            <a:r>
              <a:rPr lang="en-CA" noProof="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Like tobacco ads of the past, JUUL’s marketing campaigns present it as a trendy product, which helps to relax. Health Canada is concerned about the potential appeal of vaping products like JUUL to young people.</a:t>
            </a:r>
          </a:p>
          <a:p>
            <a:pPr lvl="0"/>
            <a:r>
              <a:rPr lang="en-CA" sz="1000" kern="1200" noProof="0" dirty="0">
                <a:solidFill>
                  <a:schemeClr val="tx1"/>
                </a:solidFill>
                <a:effectLst/>
                <a:latin typeface="+mn-lt"/>
                <a:ea typeface="+mn-ea"/>
                <a:cs typeface="+mn-cs"/>
                <a:hlinkClick r:id="rId4"/>
              </a:rPr>
              <a:t>https://ici.radio-canada.ca/nouvelle/1123719/sante-cigarette-electronique-juul-canada-jeunes</a:t>
            </a:r>
            <a:endParaRPr lang="en-CA" sz="1000" dirty="0"/>
          </a:p>
          <a:p>
            <a:pPr lvl="0"/>
            <a:r>
              <a:rPr lang="en-CA" sz="1000" kern="1200" noProof="0" dirty="0">
                <a:solidFill>
                  <a:schemeClr val="tx1"/>
                </a:solidFill>
                <a:effectLst/>
                <a:latin typeface="+mn-lt"/>
                <a:ea typeface="+mn-ea"/>
                <a:cs typeface="+mn-cs"/>
              </a:rPr>
              <a:t>(reference in </a:t>
            </a:r>
            <a:r>
              <a:rPr lang="en-CA" sz="1000" kern="1200" noProof="0" dirty="0" err="1">
                <a:solidFill>
                  <a:schemeClr val="tx1"/>
                </a:solidFill>
                <a:effectLst/>
                <a:latin typeface="+mn-lt"/>
                <a:ea typeface="+mn-ea"/>
                <a:cs typeface="+mn-cs"/>
              </a:rPr>
              <a:t>french</a:t>
            </a:r>
            <a:r>
              <a:rPr lang="en-CA" sz="1000" kern="1200" noProof="0" dirty="0">
                <a:solidFill>
                  <a:schemeClr val="tx1"/>
                </a:solidFill>
                <a:effectLst/>
                <a:latin typeface="+mn-lt"/>
                <a:ea typeface="+mn-ea"/>
                <a:cs typeface="+mn-cs"/>
              </a:rPr>
              <a:t> only)</a:t>
            </a:r>
          </a:p>
          <a:p>
            <a:pPr lvl="0"/>
            <a:endParaRPr lang="en-CA" sz="1100" noProof="0" dirty="0"/>
          </a:p>
          <a:p>
            <a:pPr lvl="0">
              <a:defRPr/>
            </a:pPr>
            <a:r>
              <a:rPr lang="en-CA" b="1" noProof="0" dirty="0"/>
              <a:t>Image sources:</a:t>
            </a:r>
            <a:r>
              <a:rPr lang="en-CA" noProof="0" dirty="0"/>
              <a:t> </a:t>
            </a:r>
            <a:r>
              <a:rPr lang="en-CA" noProof="0" dirty="0" err="1"/>
              <a:t>Pixabay</a:t>
            </a:r>
            <a:r>
              <a:rPr lang="en-CA" noProof="0" dirty="0"/>
              <a:t> and PowerPoint </a:t>
            </a:r>
            <a:r>
              <a:rPr lang="en-CA" dirty="0"/>
              <a:t>Clipart</a:t>
            </a:r>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0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kern="1200" noProof="0" dirty="0">
                <a:solidFill>
                  <a:schemeClr val="tx1"/>
                </a:solidFill>
                <a:effectLst/>
                <a:latin typeface="+mn-lt"/>
                <a:ea typeface="+mn-ea"/>
                <a:cs typeface="+mn-cs"/>
              </a:rPr>
              <a:t>Strength in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u="none" kern="1200" noProof="0" dirty="0">
                <a:solidFill>
                  <a:schemeClr val="tx1"/>
                </a:solidFill>
                <a:effectLst/>
                <a:latin typeface="+mn-lt"/>
                <a:ea typeface="+mn-ea"/>
                <a:cs typeface="+mn-cs"/>
              </a:rPr>
              <a:t>Being in a group with several people who don’t vape increases the ability to resist peer pressure from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u="none"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u="none" kern="1200" noProof="0" dirty="0">
                <a:solidFill>
                  <a:schemeClr val="tx1"/>
                </a:solidFill>
                <a:effectLst/>
                <a:latin typeface="+mn-lt"/>
                <a:ea typeface="+mn-ea"/>
                <a:cs typeface="+mn-cs"/>
              </a:rPr>
              <a:t>Sometimes, the only way to have respect for your choices and opinions is to change your group of friends. </a:t>
            </a:r>
          </a:p>
          <a:p>
            <a:pPr lvl="0">
              <a:defRPr/>
            </a:pPr>
            <a:r>
              <a:rPr lang="fr-CA" sz="1000" dirty="0">
                <a:hlinkClick r:id="rId3"/>
              </a:rPr>
              <a:t>https://avoidthetrap.ca/</a:t>
            </a:r>
            <a:endParaRPr lang="fr-CA" sz="1000" dirty="0"/>
          </a:p>
          <a:p>
            <a:pPr>
              <a:defRPr/>
            </a:pPr>
            <a:r>
              <a:rPr lang="en-CA" sz="1000" dirty="0">
                <a:hlinkClick r:id="rId4"/>
              </a:rPr>
              <a:t>https://commencepasafumer.ca/en</a:t>
            </a:r>
            <a:endParaRPr lang="en-C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https://www.gov.mb.ca/health/tobacco/docs/bot/gr6.pdf</a:t>
            </a:r>
            <a:endParaRPr lang="fr-CA" sz="1000" b="0" u="sng" kern="1200" dirty="0">
              <a:solidFill>
                <a:schemeClr val="tx1"/>
              </a:solidFill>
              <a:effectLst/>
              <a:latin typeface="+mn-lt"/>
              <a:ea typeface="+mn-ea"/>
              <a:cs typeface="+mn-cs"/>
            </a:endParaRPr>
          </a:p>
          <a:p>
            <a:pPr lvl="0">
              <a:defRPr/>
            </a:pPr>
            <a:endParaRPr lang="en-CA"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noProof="0" dirty="0"/>
              <a:t>Image source: </a:t>
            </a:r>
            <a:r>
              <a:rPr lang="en-CA" b="0" noProof="0" dirty="0" err="1"/>
              <a:t>Pixabay</a:t>
            </a:r>
            <a:endParaRPr lang="en-CA" sz="1200" b="0" u="sng"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472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noProof="0" dirty="0"/>
              <a:t>Image source: </a:t>
            </a:r>
            <a:r>
              <a:rPr lang="fr-CA" noProof="0" dirty="0"/>
              <a:t>Adobe Stock (</a:t>
            </a:r>
            <a:r>
              <a:rPr lang="fr-CA" noProof="0" dirty="0" err="1"/>
              <a:t>purchase</a:t>
            </a:r>
            <a:r>
              <a:rPr lang="fr-CA" noProof="0" dirty="0"/>
              <a:t>)</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58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68896" y="4303214"/>
            <a:ext cx="5722560" cy="4737473"/>
          </a:xfrm>
        </p:spPr>
        <p:txBody>
          <a:bodyPr/>
          <a:lstStyle/>
          <a:p>
            <a:endParaRPr lang="fr-CA" sz="1000" noProof="0" dirty="0">
              <a:solidFill>
                <a:schemeClr val="tx1"/>
              </a:solidFill>
            </a:endParaRPr>
          </a:p>
          <a:p>
            <a:r>
              <a:rPr lang="en-CA" b="1" u="sng" noProof="0" dirty="0">
                <a:solidFill>
                  <a:schemeClr val="tx1"/>
                </a:solidFill>
              </a:rPr>
              <a:t>Resources</a:t>
            </a:r>
          </a:p>
          <a:p>
            <a:endParaRPr lang="en-CA" sz="1000" b="1" noProof="0" dirty="0">
              <a:solidFill>
                <a:schemeClr val="tx1"/>
              </a:solidFill>
            </a:endParaRPr>
          </a:p>
          <a:p>
            <a:pPr>
              <a:defRPr/>
            </a:pPr>
            <a:r>
              <a:rPr lang="en-CA" b="1" noProof="0" dirty="0"/>
              <a:t>Consider the consequences of vaping, Health Canada</a:t>
            </a:r>
          </a:p>
          <a:p>
            <a:pPr>
              <a:defRPr/>
            </a:pPr>
            <a:r>
              <a:rPr lang="en-CA" sz="1000" dirty="0">
                <a:hlinkClick r:id="rId3"/>
              </a:rPr>
              <a:t>https://www.canada.ca/en/services/health/campaigns/vaping.html</a:t>
            </a:r>
            <a:endParaRPr lang="en-CA" sz="1000" dirty="0"/>
          </a:p>
          <a:p>
            <a:pPr>
              <a:defRPr/>
            </a:pPr>
            <a:endParaRPr lang="en-CA" sz="1000" b="1" u="none" kern="1200" noProof="0" dirty="0">
              <a:solidFill>
                <a:schemeClr val="tx1"/>
              </a:solidFill>
              <a:effectLst/>
            </a:endParaRPr>
          </a:p>
          <a:p>
            <a:pPr>
              <a:defRPr/>
            </a:pPr>
            <a:r>
              <a:rPr lang="en-CA" b="1" noProof="0" dirty="0"/>
              <a:t>Health Canada</a:t>
            </a:r>
          </a:p>
          <a:p>
            <a:pPr>
              <a:defRPr/>
            </a:pPr>
            <a:r>
              <a:rPr lang="en-CA" sz="1000" dirty="0">
                <a:hlinkClick r:id="rId4"/>
              </a:rPr>
              <a:t>https://www.canada.ca/en/health-canada/services/smoking-tobacco/vaping.html</a:t>
            </a:r>
            <a:endParaRPr lang="en-CA" sz="1000" dirty="0"/>
          </a:p>
          <a:p>
            <a:pPr>
              <a:defRPr/>
            </a:pPr>
            <a:endParaRPr lang="en-CA" sz="1000" b="1"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none" kern="1200" noProof="0" dirty="0">
                <a:solidFill>
                  <a:schemeClr val="tx1"/>
                </a:solidFill>
                <a:effectLst/>
              </a:rPr>
              <a:t>NB Anti-Tobacco Coalition</a:t>
            </a:r>
          </a:p>
          <a:p>
            <a:pPr marL="0" marR="0" indent="0" algn="l" defTabSz="914400" rtl="0" eaLnBrk="1" fontAlgn="auto" latinLnBrk="0" hangingPunct="1">
              <a:lnSpc>
                <a:spcPct val="100000"/>
              </a:lnSpc>
              <a:spcBef>
                <a:spcPts val="0"/>
              </a:spcBef>
              <a:spcAft>
                <a:spcPts val="0"/>
              </a:spcAft>
              <a:buClrTx/>
              <a:buSzTx/>
              <a:buFontTx/>
              <a:buNone/>
              <a:tabLst/>
              <a:defRPr/>
            </a:pPr>
            <a:r>
              <a:rPr lang="en-CA" sz="1000" u="sng" kern="1200" noProof="0" dirty="0">
                <a:solidFill>
                  <a:schemeClr val="tx1"/>
                </a:solidFill>
                <a:effectLst/>
                <a:hlinkClick r:id="rId5"/>
              </a:rPr>
              <a:t>http://www.nbatc.ca/en/index.php?page=e-cigs-vaping-products-flavouredtobacco</a:t>
            </a:r>
            <a:endParaRPr lang="en-CA" sz="1000"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000" b="1"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noProof="0" dirty="0">
                <a:solidFill>
                  <a:schemeClr val="tx1"/>
                </a:solidFill>
                <a:effectLst/>
              </a:rPr>
              <a:t>New Brunswick Lung Association</a:t>
            </a:r>
            <a:endParaRPr lang="en-CA" sz="1200" b="1" kern="1200" baseline="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0" noProof="0" dirty="0">
                <a:solidFill>
                  <a:schemeClr val="tx1"/>
                </a:solidFill>
                <a:effectLst/>
                <a:hlinkClick r:id="rId6"/>
              </a:rPr>
              <a:t>https://nb.lung.ca</a:t>
            </a:r>
            <a:endParaRPr lang="en-CA" sz="1000" kern="1200" baseline="0" noProof="0" dirty="0">
              <a:solidFill>
                <a:schemeClr val="tx1"/>
              </a:solidFill>
              <a:effectLst/>
            </a:endParaRPr>
          </a:p>
          <a:p>
            <a:pPr>
              <a:defRPr/>
            </a:pPr>
            <a:endParaRPr lang="en-CA" sz="1000"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noProof="0" dirty="0">
                <a:solidFill>
                  <a:schemeClr val="tx1"/>
                </a:solidFill>
                <a:effectLst/>
              </a:rPr>
              <a:t>Campaign to prevent vaping (Quebec)</a:t>
            </a:r>
          </a:p>
          <a:p>
            <a:pPr lvl="0">
              <a:defRPr/>
            </a:pPr>
            <a:r>
              <a:rPr lang="en-CA" sz="1000" u="sng" dirty="0">
                <a:hlinkClick r:id="rId7"/>
              </a:rPr>
              <a:t>https://avoidthetrap.ca/</a:t>
            </a:r>
            <a:endParaRPr lang="en-CA" sz="1000" dirty="0"/>
          </a:p>
          <a:p>
            <a:pPr lvl="0">
              <a:defRPr/>
            </a:pPr>
            <a:r>
              <a:rPr lang="en-CA" sz="1000" u="sng" kern="1200" noProof="0" dirty="0">
                <a:solidFill>
                  <a:schemeClr val="tx1"/>
                </a:solidFill>
                <a:effectLst/>
                <a:latin typeface="+mn-lt"/>
                <a:ea typeface="+mn-ea"/>
                <a:cs typeface="+mn-cs"/>
                <a:hlinkClick r:id="rId8"/>
              </a:rPr>
              <a:t>https://commencepasafumer.ca/en</a:t>
            </a:r>
            <a:endParaRPr lang="en-CA" sz="1000" u="sng" kern="1200" noProof="0" dirty="0">
              <a:solidFill>
                <a:schemeClr val="tx1"/>
              </a:solidFill>
              <a:effectLst/>
              <a:latin typeface="+mn-lt"/>
              <a:ea typeface="+mn-ea"/>
              <a:cs typeface="+mn-cs"/>
            </a:endParaRPr>
          </a:p>
          <a:p>
            <a:pPr lvl="0">
              <a:defRPr/>
            </a:pPr>
            <a:endParaRPr lang="en-CA" sz="1000" u="sng" kern="1200" noProof="0" dirty="0">
              <a:solidFill>
                <a:schemeClr val="tx1"/>
              </a:solidFill>
              <a:effectLst/>
              <a:latin typeface="+mn-lt"/>
              <a:ea typeface="+mn-ea"/>
              <a:cs typeface="+mn-cs"/>
            </a:endParaRPr>
          </a:p>
          <a:p>
            <a:pPr lvl="0">
              <a:defRPr/>
            </a:pPr>
            <a:r>
              <a:rPr lang="en-CA" b="1" noProof="0" dirty="0"/>
              <a:t>Tobacco Education for Manitoba Students</a:t>
            </a:r>
            <a:endParaRPr lang="en-CA" sz="1200" b="1" u="sng" kern="1200" noProof="0" dirty="0">
              <a:solidFill>
                <a:schemeClr val="tx1"/>
              </a:solidFill>
              <a:effectLst/>
              <a:latin typeface="+mn-lt"/>
              <a:ea typeface="+mn-ea"/>
              <a:cs typeface="+mn-cs"/>
            </a:endParaRPr>
          </a:p>
          <a:p>
            <a:pPr lvl="0">
              <a:defRPr/>
            </a:pPr>
            <a:r>
              <a:rPr lang="fr-CA" sz="1000" dirty="0">
                <a:hlinkClick r:id="rId9"/>
              </a:rPr>
              <a:t>https://www.gov.mb.ca/health/tobacco/bot.html</a:t>
            </a:r>
            <a:endParaRPr lang="fr-CA" sz="1000" dirty="0"/>
          </a:p>
          <a:p>
            <a:pPr lvl="0">
              <a:defRPr/>
            </a:pPr>
            <a:endParaRPr lang="fr-CA" sz="5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a:defRPr/>
            </a:pPr>
            <a:r>
              <a:rPr lang="fr-CA" b="1" dirty="0"/>
              <a:t>Image source: </a:t>
            </a:r>
            <a:r>
              <a:rPr lang="fr-CA" dirty="0"/>
              <a:t>Adobe Stock (</a:t>
            </a:r>
            <a:r>
              <a:rPr lang="fr-CA" dirty="0" err="1"/>
              <a:t>purchase</a:t>
            </a:r>
            <a:r>
              <a:rPr lang="fr-CA"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48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4480882"/>
          </a:xfrm>
        </p:spPr>
        <p:txBody>
          <a:bodyPr/>
          <a:lstStyle/>
          <a:p>
            <a:pPr lvl="0"/>
            <a:r>
              <a:rPr lang="en-CA" noProof="0" dirty="0"/>
              <a:t>The industry is adapting… now advertising appears in movies and on social media.</a:t>
            </a:r>
            <a:endParaRPr lang="en-CA" noProof="0" dirty="0">
              <a:effectLst/>
            </a:endParaRPr>
          </a:p>
          <a:p>
            <a:r>
              <a:rPr lang="en-CA" noProof="0" dirty="0"/>
              <a:t> </a:t>
            </a:r>
          </a:p>
          <a:p>
            <a:r>
              <a:rPr lang="en-CA" b="1" noProof="0" dirty="0"/>
              <a:t>Image sources: </a:t>
            </a:r>
            <a:r>
              <a:rPr lang="en-CA" dirty="0"/>
              <a:t>PowerPoint Clipart </a:t>
            </a:r>
            <a:r>
              <a:rPr lang="en-CA" noProof="0" dirty="0"/>
              <a:t>and NB Anti-Tobacco Coalition</a:t>
            </a:r>
          </a:p>
          <a:p>
            <a:r>
              <a:rPr lang="fr-CA" sz="1000" dirty="0">
                <a:hlinkClick r:id="rId3"/>
              </a:rPr>
              <a:t>http://nbatc.ca/wp-content/uploads/2019/09/Movie-Influences-on-Tobacco-Use-in-Adolescents.pdf</a:t>
            </a:r>
            <a:endParaRPr lang="fr-CA" sz="1000" dirty="0"/>
          </a:p>
          <a:p>
            <a:endParaRPr lang="fr-CA" sz="1000" dirty="0">
              <a:highlight>
                <a:srgbClr val="FF2929"/>
              </a:highlight>
            </a:endParaRPr>
          </a:p>
          <a:p>
            <a:endParaRPr lang="fr-CA" sz="1000" dirty="0">
              <a:highlight>
                <a:srgbClr val="FF2929"/>
              </a:highlight>
            </a:endParaRPr>
          </a:p>
          <a:p>
            <a:endParaRPr lang="fr-CA" sz="1000" dirty="0">
              <a:highlight>
                <a:srgbClr val="FF2929"/>
              </a:highlight>
            </a:endParaRPr>
          </a:p>
          <a:p>
            <a:endParaRPr lang="fr-CA" sz="1000" dirty="0">
              <a:highlight>
                <a:srgbClr val="FF2929"/>
              </a:highlight>
            </a:endParaRP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032610"/>
          </a:xfrm>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3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680682"/>
          </a:xfrm>
        </p:spPr>
        <p:txBody>
          <a:bodyPr/>
          <a:lstStyle/>
          <a:p>
            <a:r>
              <a:rPr lang="en-CA" b="1" noProof="0" dirty="0"/>
              <a:t>Federal Legislation – </a:t>
            </a:r>
            <a:r>
              <a:rPr lang="en-CA" b="1" i="1" noProof="0" dirty="0"/>
              <a:t>Tobacco and Vaping Products Act</a:t>
            </a:r>
            <a:endParaRPr lang="en-CA" sz="1100" i="1" noProof="0" dirty="0"/>
          </a:p>
          <a:p>
            <a:r>
              <a:rPr lang="en-CA" sz="1000" dirty="0">
                <a:hlinkClick r:id="rId3"/>
              </a:rPr>
              <a:t>https://laws-lois.justice.gc.ca/eng/acts/t-11.5/FullText.html</a:t>
            </a:r>
            <a:endParaRPr lang="en-CA" sz="1000" dirty="0"/>
          </a:p>
          <a:p>
            <a:endParaRPr lang="en-CA" sz="1000" dirty="0"/>
          </a:p>
          <a:p>
            <a:r>
              <a:rPr lang="en-US" sz="1200" b="0" i="0" dirty="0">
                <a:solidFill>
                  <a:srgbClr val="333333"/>
                </a:solidFill>
                <a:effectLst/>
              </a:rPr>
              <a:t>In the vaping substances that contain nicotine, the level of nicotine can vary widely. Prior to July 2021 in Canada, vaping substance nicotine strengths ranged from 0 to over 60 mg/ml of nicotine. Since July 2021, the </a:t>
            </a:r>
            <a:r>
              <a:rPr lang="en-US" sz="1200" b="0" i="1" u="sng" dirty="0">
                <a:solidFill>
                  <a:srgbClr val="284162"/>
                </a:solidFill>
                <a:effectLst/>
                <a:hlinkClick r:id="rId4"/>
              </a:rPr>
              <a:t>Nicotine Concentration in Vaping Products Regulations</a:t>
            </a:r>
            <a:r>
              <a:rPr lang="en-US" sz="1200" b="0" i="0" dirty="0">
                <a:solidFill>
                  <a:srgbClr val="333333"/>
                </a:solidFill>
                <a:effectLst/>
              </a:rPr>
              <a:t> establish a maximum concentration of 20 mg/mL for vaping products manufactured in or imported into Canada. Legal vaping substances now contain 0 to 20 mg/ml of nicotine.</a:t>
            </a:r>
          </a:p>
          <a:p>
            <a:r>
              <a:rPr lang="en-CA" sz="1000" dirty="0">
                <a:hlinkClick r:id="rId5"/>
              </a:rPr>
              <a:t>https://www.canada.ca/en/health-canada/services/smoking-tobacco/vaping.html</a:t>
            </a:r>
            <a:endParaRPr lang="en-CA" sz="1000" dirty="0"/>
          </a:p>
          <a:p>
            <a:endParaRPr lang="en-CA" b="0" noProof="0" dirty="0"/>
          </a:p>
          <a:p>
            <a:r>
              <a:rPr lang="en-CA" b="1" noProof="0" dirty="0"/>
              <a:t>Image source: </a:t>
            </a:r>
            <a:r>
              <a:rPr lang="en-CA" noProof="0" dirty="0" err="1"/>
              <a:t>Pixabay</a:t>
            </a:r>
            <a:endParaRPr lang="en-CA" noProof="0" dirty="0"/>
          </a:p>
          <a:p>
            <a:endParaRPr lang="fr-CA"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68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08856" y="4415790"/>
            <a:ext cx="5900504" cy="2896706"/>
          </a:xfrm>
        </p:spPr>
        <p:txBody>
          <a:bodyPr/>
          <a:lstStyle/>
          <a:p>
            <a:r>
              <a:rPr lang="en-CA" b="1" i="1" noProof="0" dirty="0"/>
              <a:t>Smoke-free Places Act</a:t>
            </a:r>
            <a:endParaRPr lang="en-CA" sz="1100" i="1" noProof="0" dirty="0"/>
          </a:p>
          <a:p>
            <a:r>
              <a:rPr lang="en-CA" sz="1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https://www2.gnb.ca/content/gnb/en/departments/ocmoh/healthy_people/content/LivingTobaccoFree/legislation.html</a:t>
            </a:r>
            <a:endParaRPr lang="en-US" sz="1000"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CA" b="0" u="sng" noProof="0" dirty="0"/>
          </a:p>
          <a:p>
            <a:r>
              <a:rPr lang="en-CA" sz="1200" b="1" i="1" kern="1200" noProof="0" dirty="0">
                <a:solidFill>
                  <a:schemeClr val="tx1"/>
                </a:solidFill>
                <a:effectLst/>
                <a:latin typeface="+mn-lt"/>
                <a:ea typeface="+mn-ea"/>
                <a:cs typeface="+mn-cs"/>
              </a:rPr>
              <a:t>Tobacco and Electronic Cigarette Sales Act</a:t>
            </a:r>
            <a:endParaRPr lang="en-CA" sz="1200" kern="1200" noProof="0" dirty="0">
              <a:solidFill>
                <a:schemeClr val="tx1"/>
              </a:solidFill>
              <a:effectLst/>
              <a:latin typeface="+mn-lt"/>
              <a:ea typeface="+mn-ea"/>
              <a:cs typeface="+mn-cs"/>
            </a:endParaRPr>
          </a:p>
          <a:p>
            <a:r>
              <a:rPr lang="en-CA" sz="1000" u="sng" kern="1200" noProof="0" dirty="0">
                <a:solidFill>
                  <a:schemeClr val="tx1"/>
                </a:solidFill>
                <a:effectLst/>
                <a:latin typeface="+mn-lt"/>
                <a:ea typeface="+mn-ea"/>
                <a:cs typeface="+mn-cs"/>
                <a:hlinkClick r:id="rId4"/>
              </a:rPr>
              <a:t>http://laws.gnb.ca/en/ShowPdf/cs/T-6.1.pdf</a:t>
            </a:r>
            <a:r>
              <a:rPr lang="en-CA" noProof="0" dirty="0"/>
              <a:t>	 </a:t>
            </a:r>
          </a:p>
          <a:p>
            <a:endParaRPr lang="en-CA" noProof="0" dirty="0"/>
          </a:p>
          <a:p>
            <a:pPr algn="l"/>
            <a:r>
              <a:rPr lang="en-US" b="0" i="0" dirty="0">
                <a:solidFill>
                  <a:srgbClr val="000000"/>
                </a:solidFill>
                <a:effectLst/>
              </a:rPr>
              <a:t>Since September 1, 2021:</a:t>
            </a:r>
          </a:p>
          <a:p>
            <a:pPr marL="171450" indent="-171450">
              <a:buFont typeface="Arial" panose="020B0604020202020204" pitchFamily="34" charset="0"/>
              <a:buChar char="•"/>
            </a:pPr>
            <a:r>
              <a:rPr lang="en-US" b="0" i="0" dirty="0" err="1">
                <a:solidFill>
                  <a:srgbClr val="000000"/>
                </a:solidFill>
                <a:effectLst/>
              </a:rPr>
              <a:t>Flavoured</a:t>
            </a:r>
            <a:r>
              <a:rPr lang="en-US" b="0" i="0" dirty="0">
                <a:solidFill>
                  <a:srgbClr val="000000"/>
                </a:solidFill>
                <a:effectLst/>
              </a:rPr>
              <a:t> e-cigarettes, except for tobacco </a:t>
            </a:r>
            <a:r>
              <a:rPr lang="en-US" b="0" i="0" dirty="0" err="1">
                <a:solidFill>
                  <a:srgbClr val="000000"/>
                </a:solidFill>
                <a:effectLst/>
              </a:rPr>
              <a:t>flavour</a:t>
            </a:r>
            <a:r>
              <a:rPr lang="en-US" b="0" i="0" dirty="0">
                <a:solidFill>
                  <a:srgbClr val="000000"/>
                </a:solidFill>
                <a:effectLst/>
              </a:rPr>
              <a:t>, are no longer be permitted to be sold.</a:t>
            </a:r>
          </a:p>
          <a:p>
            <a:pPr marL="171450" indent="-171450">
              <a:buFont typeface="Arial" panose="020B0604020202020204" pitchFamily="34" charset="0"/>
              <a:buChar char="•"/>
            </a:pPr>
            <a:r>
              <a:rPr lang="en-US" b="0" i="0" dirty="0" err="1">
                <a:solidFill>
                  <a:srgbClr val="000000"/>
                </a:solidFill>
                <a:effectLst/>
              </a:rPr>
              <a:t>Flavoured</a:t>
            </a:r>
            <a:r>
              <a:rPr lang="en-US" b="0" i="0" dirty="0">
                <a:solidFill>
                  <a:srgbClr val="000000"/>
                </a:solidFill>
                <a:effectLst/>
              </a:rPr>
              <a:t> substances, except for tobacco </a:t>
            </a:r>
            <a:r>
              <a:rPr lang="en-US" b="0" i="0" dirty="0" err="1">
                <a:solidFill>
                  <a:srgbClr val="000000"/>
                </a:solidFill>
                <a:effectLst/>
              </a:rPr>
              <a:t>flavour</a:t>
            </a:r>
            <a:r>
              <a:rPr lang="en-US" b="0" i="0" dirty="0">
                <a:solidFill>
                  <a:srgbClr val="000000"/>
                </a:solidFill>
                <a:effectLst/>
              </a:rPr>
              <a:t>, meant to be added to e-cigarettes are no longer be permitted to be sold.</a:t>
            </a:r>
          </a:p>
          <a:p>
            <a:r>
              <a:rPr lang="en-CA" sz="1000" noProof="0" dirty="0">
                <a:hlinkClick r:id="rId3"/>
              </a:rPr>
              <a:t>https://www2.gnb.ca/content/gnb/en/departments/ocmoh/healthy_people/content/LivingTobaccoFree/legislation.html</a:t>
            </a:r>
            <a:endParaRPr lang="en-CA" sz="1000" noProof="0" dirty="0"/>
          </a:p>
          <a:p>
            <a:r>
              <a:rPr lang="en-CA" noProof="0" dirty="0"/>
              <a:t>	 </a:t>
            </a:r>
            <a:endParaRPr lang="en-CA" sz="1100" noProof="0" dirty="0"/>
          </a:p>
          <a:p>
            <a:pPr>
              <a:defRPr/>
            </a:pPr>
            <a:r>
              <a:rPr lang="en-CA" b="1" noProof="0" dirty="0"/>
              <a:t>Image source:</a:t>
            </a:r>
            <a:r>
              <a:rPr lang="en-CA" b="1" baseline="0" noProof="0" dirty="0"/>
              <a:t> </a:t>
            </a:r>
            <a:r>
              <a:rPr lang="en-CA" noProof="0" dirty="0"/>
              <a:t>P</a:t>
            </a:r>
            <a:r>
              <a:rPr lang="en-CA" dirty="0" err="1"/>
              <a:t>owerPoint</a:t>
            </a:r>
            <a:r>
              <a:rPr lang="en-CA" dirty="0"/>
              <a:t> Clipart</a:t>
            </a:r>
            <a:endParaRPr lang="en-CA" b="1" noProof="0" dirty="0"/>
          </a:p>
          <a:p>
            <a:endParaRPr lang="fr-CA" sz="1100" dirty="0"/>
          </a:p>
          <a:p>
            <a:r>
              <a:rPr lang="fr-FR" dirty="0"/>
              <a:t> </a:t>
            </a:r>
            <a:endParaRPr lang="fr-CA" sz="1100" dirty="0"/>
          </a:p>
          <a:p>
            <a:r>
              <a:rPr lang="fr-FR" dirty="0"/>
              <a:t>	</a:t>
            </a:r>
            <a:r>
              <a:rPr lang="fr-CA" dirty="0"/>
              <a:t>  	 </a:t>
            </a:r>
            <a:endParaRPr lang="fr-CA" sz="1100" dirty="0"/>
          </a:p>
          <a:p>
            <a:r>
              <a:rPr lang="fr-FR" dirty="0"/>
              <a:t> </a:t>
            </a:r>
            <a:endParaRPr lang="fr-CA" sz="1100" dirty="0"/>
          </a:p>
          <a:p>
            <a:br>
              <a:rPr lang="fr-FR" dirty="0"/>
            </a:br>
            <a:r>
              <a:rPr lang="fr-FR" dirty="0"/>
              <a:t> </a:t>
            </a:r>
            <a:endParaRPr lang="fr-CA"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02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3616786"/>
          </a:xfrm>
        </p:spPr>
        <p:txBody>
          <a:bodyPr/>
          <a:lstStyle/>
          <a:p>
            <a:pPr>
              <a:defRPr/>
            </a:pPr>
            <a:r>
              <a:rPr lang="fr-CA" b="1" i="0" dirty="0"/>
              <a:t>Policy 702: Tobacco-Free </a:t>
            </a:r>
            <a:r>
              <a:rPr lang="fr-CA" b="1" i="0" dirty="0" err="1"/>
              <a:t>Schools</a:t>
            </a:r>
            <a:endParaRPr lang="fr-CA" b="1" i="0" dirty="0"/>
          </a:p>
          <a:p>
            <a:pPr>
              <a:defRPr/>
            </a:pPr>
            <a:r>
              <a:rPr lang="fr-CA" sz="1000" dirty="0">
                <a:hlinkClick r:id="rId3"/>
              </a:rPr>
              <a:t>https://www2.gnb.ca/content/dam/gnb/Departments/ed/pdf/K12/policies-politiques/e/702A.pdf</a:t>
            </a:r>
            <a:endParaRPr lang="fr-CA" sz="1000" dirty="0"/>
          </a:p>
          <a:p>
            <a:pPr>
              <a:defRPr/>
            </a:pPr>
            <a:endParaRPr lang="fr-CA" b="1" dirty="0"/>
          </a:p>
          <a:p>
            <a:pPr>
              <a:defRPr/>
            </a:pPr>
            <a:r>
              <a:rPr lang="fr-CA" b="1" dirty="0"/>
              <a:t>Image source:</a:t>
            </a:r>
            <a:r>
              <a:rPr lang="fr-CA" b="1" baseline="0" dirty="0"/>
              <a:t> </a:t>
            </a:r>
            <a:r>
              <a:rPr lang="fr-CA" dirty="0"/>
              <a:t>PowerPoint Clipart </a:t>
            </a:r>
            <a:endParaRPr lang="fr-CA" b="1" dirty="0"/>
          </a:p>
          <a:p>
            <a:pPr marL="171450" indent="-171450">
              <a:buFont typeface="Arial" panose="020B0604020202020204" pitchFamily="34" charset="0"/>
              <a:buChar char="•"/>
            </a:pPr>
            <a:endParaRPr lang="fr-CA" sz="110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44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392650"/>
          </a:xfrm>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3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Image source: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48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Date Placeholder 29"/>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19" name="Footer Placeholder 18"/>
          <p:cNvSpPr>
            <a:spLocks noGrp="1"/>
          </p:cNvSpPr>
          <p:nvPr>
            <p:ph type="ftr" sz="quarter" idx="11"/>
          </p:nvPr>
        </p:nvSpPr>
        <p:spPr/>
        <p:txBody>
          <a:bodyPr/>
          <a:lstStyle/>
          <a:p>
            <a:endParaRPr lang="fr-CA" dirty="0">
              <a:solidFill>
                <a:srgbClr val="FFFFFF">
                  <a:shade val="90000"/>
                </a:srgbClr>
              </a:solidFill>
            </a:endParaRPr>
          </a:p>
        </p:txBody>
      </p:sp>
      <p:sp>
        <p:nvSpPr>
          <p:cNvPr id="27" name="Slide Number Placeholder 2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468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82705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2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2070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6599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2208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Date Placeholder 6"/>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8" name="Footer Placeholder 7"/>
          <p:cNvSpPr>
            <a:spLocks noGrp="1"/>
          </p:cNvSpPr>
          <p:nvPr>
            <p:ph type="ftr" sz="quarter" idx="11"/>
          </p:nvPr>
        </p:nvSpPr>
        <p:spPr/>
        <p:txBody>
          <a:bodyPr/>
          <a:lstStyle/>
          <a:p>
            <a:endParaRPr lang="fr-CA" dirty="0">
              <a:solidFill>
                <a:srgbClr val="FFFFFF">
                  <a:shade val="90000"/>
                </a:srgbClr>
              </a:solidFill>
            </a:endParaRPr>
          </a:p>
        </p:txBody>
      </p:sp>
      <p:sp>
        <p:nvSpPr>
          <p:cNvPr id="9" name="Slide Number Placeholder 8"/>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9443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Date Placeholder 2"/>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4" name="Footer Placeholder 3"/>
          <p:cNvSpPr>
            <a:spLocks noGrp="1"/>
          </p:cNvSpPr>
          <p:nvPr>
            <p:ph type="ftr" sz="quarter" idx="11"/>
          </p:nvPr>
        </p:nvSpPr>
        <p:spPr/>
        <p:txBody>
          <a:bodyPr/>
          <a:lstStyle/>
          <a:p>
            <a:endParaRPr lang="fr-CA" dirty="0">
              <a:solidFill>
                <a:srgbClr val="FFFFFF">
                  <a:shade val="90000"/>
                </a:srgbClr>
              </a:solidFill>
            </a:endParaRPr>
          </a:p>
        </p:txBody>
      </p:sp>
      <p:sp>
        <p:nvSpPr>
          <p:cNvPr id="5" name="Slide Number Placeholder 4"/>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4206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3" name="Footer Placeholder 2"/>
          <p:cNvSpPr>
            <a:spLocks noGrp="1"/>
          </p:cNvSpPr>
          <p:nvPr>
            <p:ph type="ftr" sz="quarter" idx="11"/>
          </p:nvPr>
        </p:nvSpPr>
        <p:spPr/>
        <p:txBody>
          <a:bodyPr/>
          <a:lstStyle/>
          <a:p>
            <a:endParaRPr lang="fr-CA" dirty="0">
              <a:solidFill>
                <a:srgbClr val="FFFFFF">
                  <a:shade val="90000"/>
                </a:srgbClr>
              </a:solidFill>
            </a:endParaRPr>
          </a:p>
        </p:txBody>
      </p:sp>
      <p:sp>
        <p:nvSpPr>
          <p:cNvPr id="4" name="Slide Number Placeholder 3"/>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1552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9155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546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CA" dirty="0">
              <a:solidFill>
                <a:srgbClr val="FFFF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9207388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9.wdp"/><Relationship Id="rId4" Type="http://schemas.openxmlformats.org/officeDocument/2006/relationships/image" Target="../media/image18.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3.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5.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4.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7.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6.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582614"/>
            <a:ext cx="91440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Module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400" b="0" i="0" u="none" strike="noStrike" kern="1200" cap="none" spc="0" normalizeH="0" baseline="0" noProof="0" dirty="0">
                <a:ln>
                  <a:noFill/>
                </a:ln>
                <a:solidFill>
                  <a:srgbClr val="85B400"/>
                </a:solidFill>
                <a:effectLst/>
                <a:uLnTx/>
                <a:uFillTx/>
                <a:latin typeface="Arial Black" panose="020B0A04020102020204" pitchFamily="34" charset="0"/>
                <a:ea typeface="+mn-ea"/>
                <a:cs typeface="Aharoni" panose="02010803020104030203" pitchFamily="2" charset="-79"/>
              </a:rPr>
              <a:t>History and Marketing</a:t>
            </a:r>
          </a:p>
        </p:txBody>
      </p:sp>
    </p:spTree>
    <p:extLst>
      <p:ext uri="{BB962C8B-B14F-4D97-AF65-F5344CB8AC3E}">
        <p14:creationId xmlns:p14="http://schemas.microsoft.com/office/powerpoint/2010/main" val="57202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24744"/>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FALSE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539552" y="2646040"/>
            <a:ext cx="8147248" cy="3591272"/>
          </a:xfrm>
        </p:spPr>
        <p:txBody>
          <a:bodyPr>
            <a:normAutofit/>
          </a:bodyPr>
          <a:lstStyle/>
          <a:p>
            <a:pPr marL="0" indent="0" algn="ctr">
              <a:buNone/>
            </a:pPr>
            <a:r>
              <a:rPr lang="en-CA" sz="3600" b="1" dirty="0">
                <a:solidFill>
                  <a:srgbClr val="FF6600"/>
                </a:solidFill>
                <a:latin typeface="Arial" panose="020B0604020202020204" pitchFamily="34" charset="0"/>
                <a:cs typeface="Arial" panose="020B0604020202020204" pitchFamily="34" charset="0"/>
              </a:rPr>
              <a:t>Outdoor advertisement                    by vape shops is illegal                  and promotional material                 inside these shops must not              be visible from the outside.</a:t>
            </a:r>
          </a:p>
          <a:p>
            <a:pPr marL="0" indent="0" algn="ctr">
              <a:buNone/>
            </a:pPr>
            <a:endParaRPr lang="en-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80728"/>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4" name="ZoneTexte 3"/>
          <p:cNvSpPr txBox="1"/>
          <p:nvPr/>
        </p:nvSpPr>
        <p:spPr>
          <a:xfrm>
            <a:off x="0" y="4983489"/>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True</a:t>
            </a:r>
          </a:p>
        </p:txBody>
      </p:sp>
      <p:sp>
        <p:nvSpPr>
          <p:cNvPr id="9" name="Rectangle 8">
            <a:extLst>
              <a:ext uri="{FF2B5EF4-FFF2-40B4-BE49-F238E27FC236}">
                <a16:creationId xmlns:a16="http://schemas.microsoft.com/office/drawing/2014/main" id="{BFBDE4E4-2B28-41A4-A515-2B10952FE990}"/>
              </a:ext>
            </a:extLst>
          </p:cNvPr>
          <p:cNvSpPr/>
          <p:nvPr/>
        </p:nvSpPr>
        <p:spPr>
          <a:xfrm>
            <a:off x="0" y="2676445"/>
            <a:ext cx="9144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illegal to purchase                                            an e-cigarette for                                       someone under 19.</a:t>
            </a:r>
          </a:p>
        </p:txBody>
      </p:sp>
      <p:pic>
        <p:nvPicPr>
          <p:cNvPr id="6" name="Image 5">
            <a:extLst>
              <a:ext uri="{FF2B5EF4-FFF2-40B4-BE49-F238E27FC236}">
                <a16:creationId xmlns:a16="http://schemas.microsoft.com/office/drawing/2014/main" id="{06C561B7-7A30-4A17-B880-ED1FD443C0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6602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a:bodyPr>
          <a:lstStyle/>
          <a:p>
            <a:pPr algn="ctr"/>
            <a:r>
              <a:rPr lang="en-CA" sz="6000" b="1" dirty="0">
                <a:solidFill>
                  <a:srgbClr val="073E87"/>
                </a:solidFill>
                <a:latin typeface="Arial Black" panose="020B0A04020102020204" pitchFamily="34" charset="0"/>
                <a:cs typeface="Aharoni" panose="02010803020104030203" pitchFamily="2" charset="-79"/>
              </a:rPr>
              <a:t>Multiple choice</a:t>
            </a:r>
            <a:endParaRPr lang="en-CA" sz="60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599680" y="2095765"/>
            <a:ext cx="7752850" cy="4501587"/>
          </a:xfrm>
        </p:spPr>
        <p:txBody>
          <a:bodyPr anchor="t">
            <a:normAutofit/>
          </a:bodyPr>
          <a:lstStyle/>
          <a:p>
            <a:pPr marL="365760" lvl="1" indent="0">
              <a:buNone/>
            </a:pPr>
            <a:r>
              <a:rPr lang="en-CA" sz="3300" b="1" dirty="0">
                <a:solidFill>
                  <a:srgbClr val="FF6600"/>
                </a:solidFill>
                <a:latin typeface="Arial" panose="020B0604020202020204" pitchFamily="34" charset="0"/>
                <a:cs typeface="Arial" panose="020B0604020202020204" pitchFamily="34" charset="0"/>
              </a:rPr>
              <a:t>Which of the following statements      is tru</a:t>
            </a:r>
            <a:r>
              <a:rPr lang="en-CA" sz="3300" b="1" spc="300" dirty="0">
                <a:solidFill>
                  <a:srgbClr val="FF6600"/>
                </a:solidFill>
                <a:latin typeface="Arial" panose="020B0604020202020204" pitchFamily="34" charset="0"/>
                <a:cs typeface="Arial" panose="020B0604020202020204" pitchFamily="34" charset="0"/>
              </a:rPr>
              <a:t>e?</a:t>
            </a:r>
          </a:p>
          <a:p>
            <a:pPr marL="0" indent="0">
              <a:buNone/>
            </a:pPr>
            <a:endParaRPr lang="en-CA" sz="1200" dirty="0">
              <a:latin typeface="Arial" panose="020B0604020202020204" pitchFamily="34" charset="0"/>
              <a:cs typeface="Arial" panose="020B0604020202020204" pitchFamily="34" charset="0"/>
            </a:endParaRP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I have the right to vape in the school yard.</a:t>
            </a: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It is illegal to vape where smoking is prohibited.</a:t>
            </a:r>
          </a:p>
          <a:p>
            <a:pPr marL="907542" lvl="1" indent="-514350">
              <a:lnSpc>
                <a:spcPct val="110000"/>
              </a:lnSpc>
              <a:buClr>
                <a:srgbClr val="FF6600"/>
              </a:buClr>
              <a:buSzPct val="100000"/>
              <a:buFont typeface="+mj-lt"/>
              <a:buAutoNum type="alphaLcPeriod"/>
            </a:pPr>
            <a:r>
              <a:rPr lang="en-CA" sz="2800" dirty="0">
                <a:latin typeface="Arial" panose="020B0604020202020204" pitchFamily="34" charset="0"/>
                <a:cs typeface="Arial" panose="020B0604020202020204" pitchFamily="34" charset="0"/>
              </a:rPr>
              <a:t>An adult may vape in their own       vehicle on school property.</a:t>
            </a:r>
          </a:p>
        </p:txBody>
      </p:sp>
      <p:pic>
        <p:nvPicPr>
          <p:cNvPr id="5" name="Image 4">
            <a:extLst>
              <a:ext uri="{FF2B5EF4-FFF2-40B4-BE49-F238E27FC236}">
                <a16:creationId xmlns:a16="http://schemas.microsoft.com/office/drawing/2014/main" id="{2F40234C-224F-4EA5-9FD1-8A4EDA2B93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16216" y="4792211"/>
            <a:ext cx="2627784" cy="2054530"/>
          </a:xfrm>
          <a:prstGeom prst="rect">
            <a:avLst/>
          </a:prstGeom>
        </p:spPr>
      </p:pic>
    </p:spTree>
    <p:extLst>
      <p:ext uri="{BB962C8B-B14F-4D97-AF65-F5344CB8AC3E}">
        <p14:creationId xmlns:p14="http://schemas.microsoft.com/office/powerpoint/2010/main" val="391006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rgbClr val="FF0000"/>
                                      </p:to>
                                    </p:animClr>
                                    <p:animClr clrSpc="rgb" dir="cw">
                                      <p:cBhvr>
                                        <p:cTn id="7" dur="500" fill="hold"/>
                                        <p:tgtEl>
                                          <p:spTgt spid="3">
                                            <p:txEl>
                                              <p:pRg st="3" end="3"/>
                                            </p:txEl>
                                          </p:spTgt>
                                        </p:tgtEl>
                                        <p:attrNameLst>
                                          <p:attrName>fillcolor</p:attrName>
                                        </p:attrNameLst>
                                      </p:cBhvr>
                                      <p:to>
                                        <a:srgbClr val="FF0000"/>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6CB0B9-94AD-44F4-8B63-61920F0610E5}"/>
              </a:ext>
            </a:extLst>
          </p:cNvPr>
          <p:cNvPicPr>
            <a:picLocks noChangeAspect="1"/>
          </p:cNvPicPr>
          <p:nvPr/>
        </p:nvPicPr>
        <p:blipFill>
          <a:blip r:embed="rId3"/>
          <a:stretch>
            <a:fillRect/>
          </a:stretch>
        </p:blipFill>
        <p:spPr>
          <a:xfrm>
            <a:off x="0" y="0"/>
            <a:ext cx="9144000" cy="6874148"/>
          </a:xfrm>
          <a:prstGeom prst="rect">
            <a:avLst/>
          </a:prstGeom>
        </p:spPr>
      </p:pic>
      <p:sp>
        <p:nvSpPr>
          <p:cNvPr id="3" name="ZoneTexte 2"/>
          <p:cNvSpPr txBox="1"/>
          <p:nvPr/>
        </p:nvSpPr>
        <p:spPr>
          <a:xfrm>
            <a:off x="0" y="2775354"/>
            <a:ext cx="9144000" cy="1323439"/>
          </a:xfrm>
          <a:prstGeom prst="rect">
            <a:avLst/>
          </a:prstGeom>
          <a:solidFill>
            <a:srgbClr val="85B4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w="12700">
                  <a:solidFill>
                    <a:srgbClr val="073E87"/>
                  </a:solidFill>
                </a:ln>
                <a:solidFill>
                  <a:prstClr val="white"/>
                </a:solidFill>
                <a:effectLst/>
                <a:uLnTx/>
                <a:uFillTx/>
                <a:latin typeface="Arial Black" panose="020B0A04020102020204" pitchFamily="34" charset="0"/>
                <a:ea typeface="+mn-ea"/>
                <a:cs typeface="Aharoni" panose="02010803020104030203" pitchFamily="2" charset="-79"/>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ea typeface="+mn-ea"/>
              <a:cs typeface="Aharoni" panose="02010803020104030203" pitchFamily="2" charset="-79"/>
            </a:endParaRPr>
          </a:p>
        </p:txBody>
      </p:sp>
    </p:spTree>
    <p:extLst>
      <p:ext uri="{BB962C8B-B14F-4D97-AF65-F5344CB8AC3E}">
        <p14:creationId xmlns:p14="http://schemas.microsoft.com/office/powerpoint/2010/main" val="270729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505670"/>
            <a:ext cx="91440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Module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85B400"/>
                </a:solidFill>
                <a:effectLst/>
                <a:uLnTx/>
                <a:uFillTx/>
                <a:latin typeface="Arial Black" panose="020B0A04020102020204" pitchFamily="34" charset="0"/>
                <a:ea typeface="+mn-ea"/>
                <a:cs typeface="Aharoni" panose="02010803020104030203" pitchFamily="2" charset="-79"/>
              </a:rPr>
              <a:t>Refusal Strategies</a:t>
            </a:r>
          </a:p>
        </p:txBody>
      </p:sp>
    </p:spTree>
    <p:extLst>
      <p:ext uri="{BB962C8B-B14F-4D97-AF65-F5344CB8AC3E}">
        <p14:creationId xmlns:p14="http://schemas.microsoft.com/office/powerpoint/2010/main" val="4189489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8965"/>
          <a:stretch/>
        </p:blipFill>
        <p:spPr>
          <a:xfrm>
            <a:off x="0" y="1"/>
            <a:ext cx="9143999" cy="6858000"/>
          </a:xfrm>
          <a:prstGeom prst="rect">
            <a:avLst/>
          </a:prstGeom>
        </p:spPr>
      </p:pic>
      <p:sp>
        <p:nvSpPr>
          <p:cNvPr id="7" name="Rectangle 6">
            <a:extLst>
              <a:ext uri="{FF2B5EF4-FFF2-40B4-BE49-F238E27FC236}">
                <a16:creationId xmlns:a16="http://schemas.microsoft.com/office/drawing/2014/main" id="{BEEFFAA4-EB51-4871-8D89-C5650D5086BC}"/>
              </a:ext>
            </a:extLst>
          </p:cNvPr>
          <p:cNvSpPr/>
          <p:nvPr/>
        </p:nvSpPr>
        <p:spPr>
          <a:xfrm>
            <a:off x="-1" y="5705871"/>
            <a:ext cx="9144000" cy="1152128"/>
          </a:xfrm>
          <a:prstGeom prst="rect">
            <a:avLst/>
          </a:prstGeom>
          <a:solidFill>
            <a:srgbClr val="073E8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How to say </a:t>
            </a:r>
            <a:r>
              <a:rPr kumimoji="0" lang="en-CA" sz="5400" b="0" i="0" u="none" strike="noStrike" kern="1200" cap="none" spc="0" normalizeH="0" baseline="0" noProof="0" dirty="0">
                <a:ln>
                  <a:solidFill>
                    <a:prstClr val="white"/>
                  </a:solidFill>
                </a:ln>
                <a:solidFill>
                  <a:srgbClr val="FF6600"/>
                </a:solidFill>
                <a:effectLst/>
                <a:uLnTx/>
                <a:uFillTx/>
                <a:latin typeface="Arial Black" panose="020B0A04020102020204" pitchFamily="34" charset="0"/>
                <a:ea typeface="+mn-ea"/>
                <a:cs typeface="+mn-cs"/>
              </a:rPr>
              <a:t>N</a:t>
            </a:r>
            <a:r>
              <a:rPr kumimoji="0" lang="en-CA" sz="5400" b="0" i="0" u="none" strike="noStrike" kern="1200" cap="none" spc="300" normalizeH="0" baseline="0" noProof="0" dirty="0">
                <a:ln>
                  <a:solidFill>
                    <a:prstClr val="white"/>
                  </a:solidFill>
                </a:ln>
                <a:solidFill>
                  <a:srgbClr val="FF6600"/>
                </a:solidFill>
                <a:effectLst/>
                <a:uLnTx/>
                <a:uFillTx/>
                <a:latin typeface="Arial Black" panose="020B0A04020102020204" pitchFamily="34" charset="0"/>
                <a:ea typeface="+mn-ea"/>
                <a:cs typeface="+mn-cs"/>
              </a:rPr>
              <a:t>O</a:t>
            </a:r>
            <a:r>
              <a:rPr kumimoji="0" lang="en-CA" sz="5400" b="0" i="0" u="none" strike="noStrike" kern="1200" cap="none" spc="300" normalizeH="0" baseline="0" noProof="0" dirty="0">
                <a:ln>
                  <a:solidFill>
                    <a:prstClr val="white"/>
                  </a:solidFill>
                </a:ln>
                <a:solidFill>
                  <a:schemeClr val="bg1"/>
                </a:solidFill>
                <a:effectLst/>
                <a:uLnTx/>
                <a:uFillTx/>
                <a:latin typeface="Arial Black" panose="020B0A04020102020204" pitchFamily="34" charset="0"/>
                <a:ea typeface="+mn-ea"/>
                <a:cs typeface="+mn-cs"/>
              </a:rPr>
              <a:t>?</a:t>
            </a:r>
            <a:endParaRPr kumimoji="0" lang="en-CA" sz="5400" b="0" i="0" u="none" strike="noStrike" kern="1200" cap="none" spc="300" normalizeH="0" baseline="0" noProof="0" dirty="0">
              <a:ln>
                <a:noFill/>
              </a:ln>
              <a:solidFill>
                <a:schemeClr val="bg1"/>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400753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nvSpPr>
        <p:spPr>
          <a:xfrm>
            <a:off x="173323" y="260648"/>
            <a:ext cx="8797354" cy="4971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3" name="Image 2">
            <a:extLst>
              <a:ext uri="{FF2B5EF4-FFF2-40B4-BE49-F238E27FC236}">
                <a16:creationId xmlns:a16="http://schemas.microsoft.com/office/drawing/2014/main" id="{855F51CB-A5ED-4482-B389-FECB66BC937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77" r="6951"/>
          <a:stretch/>
        </p:blipFill>
        <p:spPr>
          <a:xfrm>
            <a:off x="6386174" y="2481421"/>
            <a:ext cx="2204268" cy="2685755"/>
          </a:xfrm>
          <a:prstGeom prst="rect">
            <a:avLst/>
          </a:prstGeom>
        </p:spPr>
      </p:pic>
      <p:pic>
        <p:nvPicPr>
          <p:cNvPr id="16" name="Image 15">
            <a:extLst>
              <a:ext uri="{FF2B5EF4-FFF2-40B4-BE49-F238E27FC236}">
                <a16:creationId xmlns:a16="http://schemas.microsoft.com/office/drawing/2014/main" id="{F1430561-1E28-4293-A668-3DBF5A50FFD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384" b="10927"/>
          <a:stretch/>
        </p:blipFill>
        <p:spPr>
          <a:xfrm>
            <a:off x="181489" y="2138088"/>
            <a:ext cx="2877554" cy="1802676"/>
          </a:xfrm>
          <a:prstGeom prst="rect">
            <a:avLst/>
          </a:prstGeom>
        </p:spPr>
      </p:pic>
      <p:pic>
        <p:nvPicPr>
          <p:cNvPr id="2" name="Image 1">
            <a:extLst>
              <a:ext uri="{FF2B5EF4-FFF2-40B4-BE49-F238E27FC236}">
                <a16:creationId xmlns:a16="http://schemas.microsoft.com/office/drawing/2014/main" id="{D2707BBF-9A0A-4D4F-BAEB-879F6ABDE19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3798" t="3979" b="9649"/>
          <a:stretch/>
        </p:blipFill>
        <p:spPr>
          <a:xfrm>
            <a:off x="2953705" y="3061754"/>
            <a:ext cx="3322595" cy="1988723"/>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nvSpPr>
        <p:spPr>
          <a:xfrm>
            <a:off x="385490" y="450001"/>
            <a:ext cx="2877554" cy="1512168"/>
          </a:xfrm>
          <a:prstGeom prst="wedgeEllipseCallout">
            <a:avLst>
              <a:gd name="adj1" fmla="val -6315"/>
              <a:gd name="adj2" fmla="val 6689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 don’t</a:t>
            </a:r>
            <a:r>
              <a:rPr kumimoji="0" lang="en-CA" sz="2000" b="1" i="0" u="none" strike="noStrike" kern="1200" cap="none" spc="0" normalizeH="0" noProof="0" dirty="0">
                <a:ln>
                  <a:noFill/>
                </a:ln>
                <a:solidFill>
                  <a:prstClr val="black"/>
                </a:solidFill>
                <a:effectLst/>
                <a:uLnTx/>
                <a:uFillTx/>
                <a:latin typeface="Arial Black" panose="020B0A04020102020204" pitchFamily="34" charset="0"/>
                <a:ea typeface="+mn-ea"/>
                <a:cs typeface="+mn-cs"/>
              </a:rPr>
              <a:t> </a:t>
            </a: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vap</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e!</a:t>
            </a:r>
          </a:p>
        </p:txBody>
      </p:sp>
      <p:sp>
        <p:nvSpPr>
          <p:cNvPr id="17" name="Bulle narrative : ronde 16">
            <a:extLst>
              <a:ext uri="{FF2B5EF4-FFF2-40B4-BE49-F238E27FC236}">
                <a16:creationId xmlns:a16="http://schemas.microsoft.com/office/drawing/2014/main" id="{AAAD25C5-8F46-4912-991D-B58C92718153}"/>
              </a:ext>
            </a:extLst>
          </p:cNvPr>
          <p:cNvSpPr/>
          <p:nvPr/>
        </p:nvSpPr>
        <p:spPr>
          <a:xfrm>
            <a:off x="6219174" y="392168"/>
            <a:ext cx="2664296" cy="1835112"/>
          </a:xfrm>
          <a:prstGeom prst="wedgeEllipseCallout">
            <a:avLst>
              <a:gd name="adj1" fmla="val 8245"/>
              <a:gd name="adj2" fmla="val 706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If you vape,  you’re three times more likely to        try smoking.</a:t>
            </a:r>
          </a:p>
        </p:txBody>
      </p:sp>
      <p:sp>
        <p:nvSpPr>
          <p:cNvPr id="11" name="Bulle narrative : ronde 10">
            <a:extLst>
              <a:ext uri="{FF2B5EF4-FFF2-40B4-BE49-F238E27FC236}">
                <a16:creationId xmlns:a16="http://schemas.microsoft.com/office/drawing/2014/main" id="{E7251C39-34FC-47B8-AE0C-3578510E0ED7}"/>
              </a:ext>
            </a:extLst>
          </p:cNvPr>
          <p:cNvSpPr/>
          <p:nvPr/>
        </p:nvSpPr>
        <p:spPr>
          <a:xfrm>
            <a:off x="3224200" y="1059345"/>
            <a:ext cx="2907767" cy="1650570"/>
          </a:xfrm>
          <a:prstGeom prst="wedgeEllipseCallout">
            <a:avLst>
              <a:gd name="adj1" fmla="val -1663"/>
              <a:gd name="adj2" fmla="val 7118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Not vaping saves me mone</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y!</a:t>
            </a:r>
          </a:p>
        </p:txBody>
      </p:sp>
    </p:spTree>
    <p:extLst>
      <p:ext uri="{BB962C8B-B14F-4D97-AF65-F5344CB8AC3E}">
        <p14:creationId xmlns:p14="http://schemas.microsoft.com/office/powerpoint/2010/main" val="354461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nvSpPr>
        <p:spPr>
          <a:xfrm>
            <a:off x="220290" y="260648"/>
            <a:ext cx="8703419" cy="4967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4" name="Image 3">
            <a:extLst>
              <a:ext uri="{FF2B5EF4-FFF2-40B4-BE49-F238E27FC236}">
                <a16:creationId xmlns:a16="http://schemas.microsoft.com/office/drawing/2014/main" id="{8BE14492-2771-4902-AC90-1FBCAAD325C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2438" t="7476" r="11413"/>
          <a:stretch/>
        </p:blipFill>
        <p:spPr>
          <a:xfrm>
            <a:off x="610285" y="511759"/>
            <a:ext cx="2631351" cy="2453691"/>
          </a:xfrm>
          <a:prstGeom prst="rect">
            <a:avLst/>
          </a:prstGeom>
        </p:spPr>
      </p:pic>
      <p:pic>
        <p:nvPicPr>
          <p:cNvPr id="6" name="Image 5">
            <a:extLst>
              <a:ext uri="{FF2B5EF4-FFF2-40B4-BE49-F238E27FC236}">
                <a16:creationId xmlns:a16="http://schemas.microsoft.com/office/drawing/2014/main" id="{78612CD0-242C-40C9-860B-C93C7906C89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5853" r="3913"/>
          <a:stretch/>
        </p:blipFill>
        <p:spPr>
          <a:xfrm>
            <a:off x="5902366" y="2418633"/>
            <a:ext cx="2980564" cy="2809560"/>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nvSpPr>
        <p:spPr>
          <a:xfrm>
            <a:off x="3760900" y="448860"/>
            <a:ext cx="3155641" cy="1969773"/>
          </a:xfrm>
          <a:prstGeom prst="wedgeEllipseCallout">
            <a:avLst>
              <a:gd name="adj1" fmla="val -67335"/>
              <a:gd name="adj2" fmla="val 193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Why do you vap</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e?</a:t>
            </a:r>
          </a:p>
        </p:txBody>
      </p:sp>
      <p:sp>
        <p:nvSpPr>
          <p:cNvPr id="17" name="Bulle narrative : ronde 16">
            <a:extLst>
              <a:ext uri="{FF2B5EF4-FFF2-40B4-BE49-F238E27FC236}">
                <a16:creationId xmlns:a16="http://schemas.microsoft.com/office/drawing/2014/main" id="{AAAD25C5-8F46-4912-991D-B58C92718153}"/>
              </a:ext>
            </a:extLst>
          </p:cNvPr>
          <p:cNvSpPr/>
          <p:nvPr/>
        </p:nvSpPr>
        <p:spPr>
          <a:xfrm>
            <a:off x="2843808" y="2998100"/>
            <a:ext cx="2838267" cy="1788902"/>
          </a:xfrm>
          <a:prstGeom prst="wedgeEllipseCallout">
            <a:avLst>
              <a:gd name="adj1" fmla="val 70265"/>
              <a:gd name="adj2" fmla="val -298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s!           </a:t>
            </a: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 have to go.</a:t>
            </a:r>
          </a:p>
        </p:txBody>
      </p:sp>
    </p:spTree>
    <p:extLst>
      <p:ext uri="{BB962C8B-B14F-4D97-AF65-F5344CB8AC3E}">
        <p14:creationId xmlns:p14="http://schemas.microsoft.com/office/powerpoint/2010/main" val="18254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nvSpPr>
        <p:spPr>
          <a:xfrm>
            <a:off x="215516" y="260648"/>
            <a:ext cx="8712968" cy="4953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4" name="Image 3">
            <a:extLst>
              <a:ext uri="{FF2B5EF4-FFF2-40B4-BE49-F238E27FC236}">
                <a16:creationId xmlns:a16="http://schemas.microsoft.com/office/drawing/2014/main" id="{84B52AEE-399F-4247-99A7-5FA9963FFBC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3267" r="11343" b="10858"/>
          <a:stretch/>
        </p:blipFill>
        <p:spPr>
          <a:xfrm>
            <a:off x="557807" y="548345"/>
            <a:ext cx="2808313" cy="2213701"/>
          </a:xfrm>
          <a:prstGeom prst="rect">
            <a:avLst/>
          </a:prstGeom>
        </p:spPr>
      </p:pic>
      <p:sp>
        <p:nvSpPr>
          <p:cNvPr id="17" name="Bulle narrative : ronde 16">
            <a:extLst>
              <a:ext uri="{FF2B5EF4-FFF2-40B4-BE49-F238E27FC236}">
                <a16:creationId xmlns:a16="http://schemas.microsoft.com/office/drawing/2014/main" id="{AAAD25C5-8F46-4912-991D-B58C92718153}"/>
              </a:ext>
            </a:extLst>
          </p:cNvPr>
          <p:cNvSpPr/>
          <p:nvPr/>
        </p:nvSpPr>
        <p:spPr>
          <a:xfrm>
            <a:off x="4175702" y="632308"/>
            <a:ext cx="3240360" cy="1950856"/>
          </a:xfrm>
          <a:prstGeom prst="wedgeEllipseCallout">
            <a:avLst>
              <a:gd name="adj1" fmla="val -83318"/>
              <a:gd name="adj2" fmla="val 118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Come on, we’re going to play hockey.</a:t>
            </a:r>
          </a:p>
        </p:txBody>
      </p:sp>
      <p:pic>
        <p:nvPicPr>
          <p:cNvPr id="7" name="Image 6">
            <a:extLst>
              <a:ext uri="{FF2B5EF4-FFF2-40B4-BE49-F238E27FC236}">
                <a16:creationId xmlns:a16="http://schemas.microsoft.com/office/drawing/2014/main" id="{61EE3191-78D9-4C42-9F1D-27471E35A4A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0671" t="8657" r="21077" b="6294"/>
          <a:stretch/>
        </p:blipFill>
        <p:spPr>
          <a:xfrm>
            <a:off x="5551884" y="2668107"/>
            <a:ext cx="3064590" cy="2545884"/>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nvSpPr>
        <p:spPr>
          <a:xfrm>
            <a:off x="1763688" y="2954823"/>
            <a:ext cx="3476186" cy="2105190"/>
          </a:xfrm>
          <a:prstGeom prst="wedgeEllipseCallout">
            <a:avLst>
              <a:gd name="adj1" fmla="val 74715"/>
              <a:gd name="adj2" fmla="val 83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a:t>
            </a:r>
            <a:r>
              <a:rPr kumimoji="0" lang="en-CA" sz="20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s!</a:t>
            </a:r>
            <a:endParaRPr kumimoji="0" lang="en-CA" sz="18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7409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nvSpPr>
        <p:spPr>
          <a:xfrm>
            <a:off x="215516" y="257239"/>
            <a:ext cx="8712968" cy="497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3" name="Image 2">
            <a:extLst>
              <a:ext uri="{FF2B5EF4-FFF2-40B4-BE49-F238E27FC236}">
                <a16:creationId xmlns:a16="http://schemas.microsoft.com/office/drawing/2014/main" id="{5FB5B8E1-2B00-407F-8579-1A2F85B8FC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6375" t="5113" r="22438" b="2608"/>
          <a:stretch/>
        </p:blipFill>
        <p:spPr>
          <a:xfrm>
            <a:off x="6225754" y="2344929"/>
            <a:ext cx="2453134" cy="2890502"/>
          </a:xfrm>
          <a:prstGeom prst="rect">
            <a:avLst/>
          </a:prstGeom>
        </p:spPr>
      </p:pic>
      <p:pic>
        <p:nvPicPr>
          <p:cNvPr id="6" name="Image 5">
            <a:extLst>
              <a:ext uri="{FF2B5EF4-FFF2-40B4-BE49-F238E27FC236}">
                <a16:creationId xmlns:a16="http://schemas.microsoft.com/office/drawing/2014/main" id="{6D268294-9C70-4DE6-BC1E-B09362F6C5B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0526" t="2750" r="16048" b="2750"/>
          <a:stretch/>
        </p:blipFill>
        <p:spPr>
          <a:xfrm>
            <a:off x="271367" y="415000"/>
            <a:ext cx="2834163" cy="2815096"/>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nvSpPr>
        <p:spPr>
          <a:xfrm>
            <a:off x="3419873" y="707198"/>
            <a:ext cx="4032448" cy="1761680"/>
          </a:xfrm>
          <a:prstGeom prst="wedgeEllipseCallout">
            <a:avLst>
              <a:gd name="adj1" fmla="val -67200"/>
              <a:gd name="adj2" fmla="val 201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9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thank</a:t>
            </a:r>
            <a:r>
              <a:rPr kumimoji="0" lang="en-CA" sz="19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s!     </a:t>
            </a:r>
            <a:r>
              <a:rPr kumimoji="0" lang="en-CA" sz="19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Does this mean       I have to vape        to be your frien</a:t>
            </a:r>
            <a:r>
              <a:rPr kumimoji="0" lang="en-CA" sz="19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rPr>
              <a:t>d?</a:t>
            </a:r>
          </a:p>
        </p:txBody>
      </p:sp>
      <p:sp>
        <p:nvSpPr>
          <p:cNvPr id="2" name="Phylactère : pensées 1">
            <a:extLst>
              <a:ext uri="{FF2B5EF4-FFF2-40B4-BE49-F238E27FC236}">
                <a16:creationId xmlns:a16="http://schemas.microsoft.com/office/drawing/2014/main" id="{F5C8C876-CB52-4313-860B-8365B6A793B2}"/>
              </a:ext>
            </a:extLst>
          </p:cNvPr>
          <p:cNvSpPr/>
          <p:nvPr/>
        </p:nvSpPr>
        <p:spPr>
          <a:xfrm>
            <a:off x="2411760" y="3133372"/>
            <a:ext cx="3381736" cy="1950856"/>
          </a:xfrm>
          <a:prstGeom prst="cloudCallout">
            <a:avLst>
              <a:gd name="adj1" fmla="val 64058"/>
              <a:gd name="adj2" fmla="val -53879"/>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9525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Simply ignore the other person. </a:t>
            </a:r>
          </a:p>
        </p:txBody>
      </p:sp>
    </p:spTree>
    <p:extLst>
      <p:ext uri="{BB962C8B-B14F-4D97-AF65-F5344CB8AC3E}">
        <p14:creationId xmlns:p14="http://schemas.microsoft.com/office/powerpoint/2010/main" val="3349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artinM2\AppData\Local\Microsoft\Windows\INetCache\IE\9CQ97IQA\42273690111_71c741a50e_b[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239" r="8358" b="3959"/>
          <a:stretch/>
        </p:blipFill>
        <p:spPr bwMode="auto">
          <a:xfrm>
            <a:off x="4381465" y="3857217"/>
            <a:ext cx="4220898" cy="29408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2722" b="3660"/>
          <a:stretch/>
        </p:blipFill>
        <p:spPr bwMode="auto">
          <a:xfrm>
            <a:off x="683568" y="188640"/>
            <a:ext cx="2880320" cy="350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7800" b="2956"/>
          <a:stretch/>
        </p:blipFill>
        <p:spPr bwMode="auto">
          <a:xfrm>
            <a:off x="683568" y="3857217"/>
            <a:ext cx="2880320" cy="29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r="11740"/>
          <a:stretch/>
        </p:blipFill>
        <p:spPr bwMode="auto">
          <a:xfrm>
            <a:off x="4347512" y="188640"/>
            <a:ext cx="4254851" cy="350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656" y="604332"/>
            <a:ext cx="6457417" cy="58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6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1000"/>
                                        <p:tgtEl>
                                          <p:spTgt spid="103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150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nvSpPr>
        <p:spPr>
          <a:xfrm>
            <a:off x="251520" y="260648"/>
            <a:ext cx="8640960" cy="4968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3" name="Image 2">
            <a:extLst>
              <a:ext uri="{FF2B5EF4-FFF2-40B4-BE49-F238E27FC236}">
                <a16:creationId xmlns:a16="http://schemas.microsoft.com/office/drawing/2014/main" id="{55439E44-0740-49F7-BBC1-B285B001AB1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626" r="2750" b="7476"/>
          <a:stretch/>
        </p:blipFill>
        <p:spPr>
          <a:xfrm>
            <a:off x="251520" y="2234497"/>
            <a:ext cx="4104456" cy="2922695"/>
          </a:xfrm>
          <a:prstGeom prst="rect">
            <a:avLst/>
          </a:prstGeom>
        </p:spPr>
      </p:pic>
      <p:sp>
        <p:nvSpPr>
          <p:cNvPr id="11" name="Bulle narrative : ronde 10">
            <a:extLst>
              <a:ext uri="{FF2B5EF4-FFF2-40B4-BE49-F238E27FC236}">
                <a16:creationId xmlns:a16="http://schemas.microsoft.com/office/drawing/2014/main" id="{F218EEF8-AB04-407F-A898-33626D58422D}"/>
              </a:ext>
            </a:extLst>
          </p:cNvPr>
          <p:cNvSpPr/>
          <p:nvPr/>
        </p:nvSpPr>
        <p:spPr>
          <a:xfrm>
            <a:off x="3491880" y="605697"/>
            <a:ext cx="4896544" cy="2922695"/>
          </a:xfrm>
          <a:prstGeom prst="wedgeEllipseCallout">
            <a:avLst>
              <a:gd name="adj1" fmla="val -49093"/>
              <a:gd name="adj2" fmla="val 5548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Make friends with people who have the same interests as you. It’s easier to say no when our friends have the same opinion.</a:t>
            </a:r>
          </a:p>
        </p:txBody>
      </p:sp>
    </p:spTree>
    <p:extLst>
      <p:ext uri="{BB962C8B-B14F-4D97-AF65-F5344CB8AC3E}">
        <p14:creationId xmlns:p14="http://schemas.microsoft.com/office/powerpoint/2010/main" val="224279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FEC90C8-D609-4C83-BAC0-C92C5E5A8B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688" t="9203" r="7476" b="8890"/>
          <a:stretch/>
        </p:blipFill>
        <p:spPr>
          <a:xfrm>
            <a:off x="0" y="0"/>
            <a:ext cx="9144000" cy="6858000"/>
          </a:xfrm>
          <a:prstGeom prst="rect">
            <a:avLst/>
          </a:prstGeom>
        </p:spPr>
      </p:pic>
      <p:sp>
        <p:nvSpPr>
          <p:cNvPr id="4" name="ZoneTexte 3">
            <a:extLst>
              <a:ext uri="{FF2B5EF4-FFF2-40B4-BE49-F238E27FC236}">
                <a16:creationId xmlns:a16="http://schemas.microsoft.com/office/drawing/2014/main" id="{611B6DB2-B62E-4B51-B6AD-AE832F40570D}"/>
              </a:ext>
            </a:extLst>
          </p:cNvPr>
          <p:cNvSpPr txBox="1"/>
          <p:nvPr/>
        </p:nvSpPr>
        <p:spPr>
          <a:xfrm>
            <a:off x="0" y="5734616"/>
            <a:ext cx="9144000" cy="1154162"/>
          </a:xfrm>
          <a:prstGeom prst="rect">
            <a:avLst/>
          </a:prstGeom>
          <a:solidFill>
            <a:srgbClr val="073E87">
              <a:alpha val="80000"/>
            </a:srgbClr>
          </a:solidFill>
        </p:spPr>
        <p:txBody>
          <a:bodyPr wrap="square" rtlCol="0">
            <a:spAutoFit/>
          </a:bodyPr>
          <a:lstStyle/>
          <a:p>
            <a:pPr lvl="0" algn="ctr"/>
            <a:endParaRPr lang="en-CA" dirty="0">
              <a:ln>
                <a:solidFill>
                  <a:prstClr val="white"/>
                </a:solidFill>
              </a:ln>
              <a:solidFill>
                <a:srgbClr val="9AD000"/>
              </a:solidFill>
              <a:latin typeface="Arial Black" panose="020B0A04020102020204" pitchFamily="34" charset="0"/>
              <a:cs typeface="Aharoni" panose="02010803020104030203" pitchFamily="2" charset="-79"/>
            </a:endParaRPr>
          </a:p>
          <a:p>
            <a:pPr lvl="0" algn="ctr"/>
            <a:r>
              <a:rPr lang="en-CA" sz="3100" dirty="0">
                <a:ln>
                  <a:solidFill>
                    <a:prstClr val="white"/>
                  </a:solidFill>
                </a:ln>
                <a:solidFill>
                  <a:srgbClr val="9AD000"/>
                </a:solidFill>
                <a:latin typeface="Arial Black" panose="020B0A04020102020204" pitchFamily="34" charset="0"/>
                <a:cs typeface="Aharoni" panose="02010803020104030203" pitchFamily="2" charset="-79"/>
              </a:rPr>
              <a:t>CHOOSE</a:t>
            </a:r>
            <a:r>
              <a:rPr lang="en-CA" sz="3100" dirty="0">
                <a:solidFill>
                  <a:prstClr val="white"/>
                </a:solidFill>
                <a:latin typeface="Arial Black" panose="020B0A04020102020204" pitchFamily="34" charset="0"/>
                <a:cs typeface="Aharoni" panose="02010803020104030203" pitchFamily="2" charset="-79"/>
              </a:rPr>
              <a:t> the right path for your </a:t>
            </a:r>
            <a:r>
              <a:rPr lang="en-CA" sz="3100" dirty="0">
                <a:ln>
                  <a:solidFill>
                    <a:prstClr val="white"/>
                  </a:solidFill>
                </a:ln>
                <a:solidFill>
                  <a:srgbClr val="FF6600"/>
                </a:solidFill>
                <a:latin typeface="Arial Black" panose="020B0A04020102020204" pitchFamily="34" charset="0"/>
                <a:cs typeface="Aharoni" panose="02010803020104030203" pitchFamily="2" charset="-79"/>
              </a:rPr>
              <a:t>HEALT</a:t>
            </a:r>
            <a:r>
              <a:rPr lang="en-CA" sz="3100" spc="300" dirty="0">
                <a:ln>
                  <a:solidFill>
                    <a:prstClr val="white"/>
                  </a:solidFill>
                </a:ln>
                <a:solidFill>
                  <a:srgbClr val="FF6600"/>
                </a:solidFill>
                <a:latin typeface="Arial Black" panose="020B0A04020102020204" pitchFamily="34" charset="0"/>
                <a:cs typeface="Aharoni" panose="02010803020104030203" pitchFamily="2" charset="-79"/>
              </a:rPr>
              <a:t>H</a:t>
            </a:r>
            <a:r>
              <a:rPr lang="en-CA" sz="3100" spc="300" dirty="0">
                <a:solidFill>
                  <a:prstClr val="white"/>
                </a:solidFill>
                <a:latin typeface="Arial Black" panose="020B0A04020102020204" pitchFamily="34" charset="0"/>
                <a:cs typeface="Aharoni" panose="02010803020104030203" pitchFamily="2" charset="-79"/>
              </a:rPr>
              <a:t>!</a:t>
            </a:r>
            <a:endParaRPr lang="en-CA" sz="3100" b="1" spc="300" dirty="0">
              <a:solidFill>
                <a:prstClr val="white"/>
              </a:solidFill>
              <a:latin typeface="Arial Black" panose="020B0A04020102020204" pitchFamily="34" charset="0"/>
              <a:cs typeface="Arial" panose="020B0604020202020204" pitchFamily="34" charset="0"/>
            </a:endParaRPr>
          </a:p>
          <a:p>
            <a:pPr lvl="0" algn="ctr"/>
            <a:endParaRPr lang="en-CA" sz="2000" b="1" dirty="0">
              <a:ln>
                <a:solidFill>
                  <a:srgbClr val="073E87"/>
                </a:solidFill>
              </a:ln>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8206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900" r="16410"/>
          <a:stretch/>
        </p:blipFill>
        <p:spPr>
          <a:xfrm>
            <a:off x="0" y="-1"/>
            <a:ext cx="9144000" cy="6888841"/>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a:xfrm>
            <a:off x="0" y="5476274"/>
            <a:ext cx="9144000" cy="1412566"/>
          </a:xfrm>
          <a:solidFill>
            <a:srgbClr val="073E87">
              <a:alpha val="69804"/>
            </a:srgbClr>
          </a:solidFill>
        </p:spPr>
        <p:txBody>
          <a:bodyPr anchor="ctr">
            <a:noAutofit/>
          </a:bodyPr>
          <a:lstStyle/>
          <a:p>
            <a:pPr algn="ctr"/>
            <a:r>
              <a:rPr lang="en-CA" sz="3600" b="1" dirty="0">
                <a:ln>
                  <a:solidFill>
                    <a:srgbClr val="073E87"/>
                  </a:solidFill>
                </a:ln>
                <a:solidFill>
                  <a:schemeClr val="bg1"/>
                </a:solidFill>
                <a:latin typeface="Arial Black" panose="020B0A04020102020204" pitchFamily="34" charset="0"/>
                <a:cs typeface="Arial" panose="020B0604020202020204" pitchFamily="34" charset="0"/>
              </a:rPr>
              <a:t>It’s up to</a:t>
            </a:r>
            <a:r>
              <a:rPr lang="en-CA" sz="3600" dirty="0">
                <a:solidFill>
                  <a:srgbClr val="8EC000"/>
                </a:solidFill>
                <a:latin typeface="Aharoni" panose="02010803020104030203" pitchFamily="2" charset="-79"/>
                <a:cs typeface="Aharoni" panose="02010803020104030203" pitchFamily="2" charset="-79"/>
              </a:rPr>
              <a:t> </a:t>
            </a:r>
            <a:r>
              <a:rPr lang="en-CA" sz="3600" dirty="0">
                <a:ln>
                  <a:solidFill>
                    <a:srgbClr val="FFFFFF"/>
                  </a:solidFill>
                </a:ln>
                <a:solidFill>
                  <a:srgbClr val="9AD000"/>
                </a:solidFill>
                <a:latin typeface="Arial Black" panose="020B0A04020102020204" pitchFamily="34" charset="0"/>
                <a:cs typeface="Aharoni" panose="02010803020104030203" pitchFamily="2" charset="-79"/>
              </a:rPr>
              <a:t>YOU</a:t>
            </a:r>
            <a:r>
              <a:rPr lang="en-CA" sz="3600" dirty="0">
                <a:solidFill>
                  <a:srgbClr val="8EC000"/>
                </a:solidFill>
                <a:latin typeface="Arial Black" panose="020B0A04020102020204" pitchFamily="34" charset="0"/>
                <a:cs typeface="Aharoni" panose="02010803020104030203" pitchFamily="2" charset="-79"/>
              </a:rPr>
              <a:t> </a:t>
            </a:r>
            <a:r>
              <a:rPr lang="en-CA" sz="3600" dirty="0">
                <a:ln>
                  <a:solidFill>
                    <a:srgbClr val="073E87"/>
                  </a:solidFill>
                </a:ln>
                <a:solidFill>
                  <a:schemeClr val="bg1"/>
                </a:solidFill>
                <a:latin typeface="Arial Black" panose="020B0A04020102020204" pitchFamily="34" charset="0"/>
                <a:cs typeface="Aharoni" panose="02010803020104030203" pitchFamily="2" charset="-79"/>
              </a:rPr>
              <a:t>to make </a:t>
            </a:r>
            <a:br>
              <a:rPr lang="en-CA" sz="3600" dirty="0">
                <a:ln>
                  <a:solidFill>
                    <a:srgbClr val="073E87"/>
                  </a:solidFill>
                </a:ln>
                <a:solidFill>
                  <a:schemeClr val="bg1"/>
                </a:solidFill>
                <a:latin typeface="Arial Black" panose="020B0A04020102020204" pitchFamily="34" charset="0"/>
                <a:cs typeface="Aharoni" panose="02010803020104030203" pitchFamily="2" charset="-79"/>
              </a:rPr>
            </a:br>
            <a:r>
              <a:rPr lang="en-CA" sz="3600" dirty="0">
                <a:ln>
                  <a:solidFill>
                    <a:srgbClr val="073E87"/>
                  </a:solidFill>
                </a:ln>
                <a:solidFill>
                  <a:schemeClr val="bg1"/>
                </a:solidFill>
                <a:latin typeface="Arial Black" panose="020B0A04020102020204" pitchFamily="34" charset="0"/>
                <a:cs typeface="Aharoni" panose="02010803020104030203" pitchFamily="2" charset="-79"/>
              </a:rPr>
              <a:t>the right </a:t>
            </a:r>
            <a:r>
              <a:rPr lang="en-CA" sz="3600" dirty="0">
                <a:ln>
                  <a:solidFill>
                    <a:srgbClr val="FFFFFF"/>
                  </a:solidFill>
                </a:ln>
                <a:solidFill>
                  <a:srgbClr val="FF6600"/>
                </a:solidFill>
                <a:latin typeface="Arial Black" panose="020B0A04020102020204" pitchFamily="34" charset="0"/>
                <a:cs typeface="Aharoni" panose="02010803020104030203" pitchFamily="2" charset="-79"/>
              </a:rPr>
              <a:t>CHOIC</a:t>
            </a:r>
            <a:r>
              <a:rPr lang="en-CA" sz="3600" spc="300" dirty="0">
                <a:ln>
                  <a:solidFill>
                    <a:srgbClr val="FFFFFF"/>
                  </a:solidFill>
                </a:ln>
                <a:solidFill>
                  <a:srgbClr val="FF6600"/>
                </a:solidFill>
                <a:latin typeface="Arial Black" panose="020B0A04020102020204" pitchFamily="34" charset="0"/>
                <a:cs typeface="Aharoni" panose="02010803020104030203" pitchFamily="2" charset="-79"/>
              </a:rPr>
              <a:t>E</a:t>
            </a:r>
            <a:r>
              <a:rPr lang="en-CA" sz="3800" spc="300" dirty="0">
                <a:ln>
                  <a:solidFill>
                    <a:srgbClr val="073E87"/>
                  </a:solidFill>
                </a:ln>
                <a:solidFill>
                  <a:schemeClr val="bg1"/>
                </a:solidFill>
                <a:latin typeface="Arial Black" panose="020B0A04020102020204" pitchFamily="34" charset="0"/>
                <a:cs typeface="Arial" panose="020B0604020202020204" pitchFamily="34" charset="0"/>
              </a:rPr>
              <a:t>!</a:t>
            </a:r>
            <a:endParaRPr lang="fr-CA" sz="3800" b="1" dirty="0">
              <a:ln w="19050">
                <a:solidFill>
                  <a:srgbClr val="0033CC"/>
                </a:solidFill>
              </a:ln>
              <a:solidFill>
                <a:schemeClr val="bg1"/>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70491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8476"/>
            <a:ext cx="6718163" cy="535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10800000">
            <a:off x="107502" y="3861048"/>
            <a:ext cx="6480722" cy="3008828"/>
          </a:xfrm>
          <a:prstGeom prst="round2SameRect">
            <a:avLst/>
          </a:prstGeom>
          <a:solidFill>
            <a:srgbClr val="1D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2" name="ZoneTexte 1"/>
          <p:cNvSpPr txBox="1"/>
          <p:nvPr/>
        </p:nvSpPr>
        <p:spPr>
          <a:xfrm>
            <a:off x="681094" y="4703717"/>
            <a:ext cx="3960440" cy="1661993"/>
          </a:xfrm>
          <a:prstGeom prst="rect">
            <a:avLst/>
          </a:prstGeom>
          <a:solidFill>
            <a:srgbClr val="1D1D1D"/>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Today, advertising appears in films and on social media.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2">
            <a:extLst>
              <a:ext uri="{FF2B5EF4-FFF2-40B4-BE49-F238E27FC236}">
                <a16:creationId xmlns:a16="http://schemas.microsoft.com/office/drawing/2014/main" id="{56C52A5B-A135-494F-B722-53161C113E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291" r="100000">
                        <a14:backgroundMark x1="2616" y1="2353" x2="2616" y2="2353"/>
                      </a14:backgroundRemoval>
                    </a14:imgEffect>
                  </a14:imgLayer>
                </a14:imgProps>
              </a:ext>
              <a:ext uri="{28A0092B-C50C-407E-A947-70E740481C1C}">
                <a14:useLocalDpi xmlns:a14="http://schemas.microsoft.com/office/drawing/2010/main" val="0"/>
              </a:ext>
            </a:extLst>
          </a:blip>
          <a:srcRect l="2306" r="2667"/>
          <a:stretch/>
        </p:blipFill>
        <p:spPr bwMode="auto">
          <a:xfrm>
            <a:off x="5036024" y="4178238"/>
            <a:ext cx="4000476" cy="220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14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582614"/>
            <a:ext cx="91440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a:ln>
                  <a:noFill/>
                </a:ln>
                <a:solidFill>
                  <a:srgbClr val="073E87"/>
                </a:solidFill>
                <a:effectLst/>
                <a:uLnTx/>
                <a:uFillTx/>
                <a:latin typeface="Arial Black" panose="020B0A04020102020204" pitchFamily="34" charset="0"/>
                <a:ea typeface="+mn-ea"/>
                <a:cs typeface="Aharoni" panose="02010803020104030203" pitchFamily="2" charset="-79"/>
              </a:rPr>
              <a:t>Module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073E87"/>
              </a:solidFill>
              <a:effectLst/>
              <a:uLnTx/>
              <a:uFillTx/>
              <a:latin typeface="Arial Black" panose="020B0A04020102020204" pitchFamily="34" charset="0"/>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a:ln>
                  <a:noFill/>
                </a:ln>
                <a:solidFill>
                  <a:srgbClr val="85B400"/>
                </a:solidFill>
                <a:effectLst/>
                <a:uLnTx/>
                <a:uFillTx/>
                <a:latin typeface="Arial Black" panose="020B0A04020102020204" pitchFamily="34" charset="0"/>
                <a:ea typeface="+mn-ea"/>
                <a:cs typeface="Aharoni" panose="02010803020104030203" pitchFamily="2" charset="-79"/>
              </a:rPr>
              <a:t>Legislation and Policies</a:t>
            </a:r>
          </a:p>
        </p:txBody>
      </p:sp>
    </p:spTree>
    <p:extLst>
      <p:ext uri="{BB962C8B-B14F-4D97-AF65-F5344CB8AC3E}">
        <p14:creationId xmlns:p14="http://schemas.microsoft.com/office/powerpoint/2010/main" val="128539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0" y="788319"/>
            <a:ext cx="9144000" cy="1143000"/>
          </a:xfrm>
        </p:spPr>
        <p:txBody>
          <a:bodyPr>
            <a:normAutofit/>
          </a:bodyPr>
          <a:lstStyle/>
          <a:p>
            <a:pPr algn="ctr"/>
            <a:r>
              <a:rPr lang="en-CA" sz="5400" dirty="0">
                <a:solidFill>
                  <a:srgbClr val="073E87"/>
                </a:solidFill>
                <a:latin typeface="Arial Black" panose="020B0A04020102020204" pitchFamily="34" charset="0"/>
                <a:cs typeface="Aharoni" panose="02010803020104030203" pitchFamily="2" charset="-79"/>
              </a:rPr>
              <a:t>Federal Government</a:t>
            </a:r>
            <a:endParaRPr lang="en-CA" sz="6600" dirty="0">
              <a:solidFill>
                <a:srgbClr val="073E87"/>
              </a:solidFill>
              <a:latin typeface="Arial Black" panose="020B0A040201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382" y="2323593"/>
            <a:ext cx="3558871" cy="385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contenu 1"/>
          <p:cNvSpPr>
            <a:spLocks noGrp="1"/>
          </p:cNvSpPr>
          <p:nvPr>
            <p:ph idx="1"/>
          </p:nvPr>
        </p:nvSpPr>
        <p:spPr>
          <a:xfrm>
            <a:off x="456894" y="2809647"/>
            <a:ext cx="4488488" cy="2880320"/>
          </a:xfrm>
        </p:spPr>
        <p:txBody>
          <a:bodyPr>
            <a:normAutofit/>
          </a:bodyPr>
          <a:lstStyle/>
          <a:p>
            <a:pPr marL="0" indent="0">
              <a:buNone/>
            </a:pPr>
            <a:r>
              <a:rPr lang="en-CA" sz="3000" b="1" i="1" dirty="0">
                <a:latin typeface="Arial" panose="020B0604020202020204" pitchFamily="34" charset="0"/>
                <a:cs typeface="Arial" panose="020B0604020202020204" pitchFamily="34" charset="0"/>
              </a:rPr>
              <a:t>Tobacco and Vaping Products Act</a:t>
            </a:r>
          </a:p>
          <a:p>
            <a:pPr marL="0" indent="0">
              <a:buClr>
                <a:srgbClr val="084BA4"/>
              </a:buClr>
              <a:buSzPct val="115000"/>
              <a:buNone/>
            </a:pPr>
            <a:endParaRPr lang="en-CA" sz="1300" dirty="0">
              <a:latin typeface="Arial" panose="020B0604020202020204" pitchFamily="34" charset="0"/>
              <a:cs typeface="Arial" panose="020B0604020202020204" pitchFamily="34" charset="0"/>
            </a:endParaRPr>
          </a:p>
          <a:p>
            <a:pPr marL="0" indent="0">
              <a:spcBef>
                <a:spcPts val="0"/>
              </a:spcBef>
              <a:buClr>
                <a:srgbClr val="084BA4"/>
              </a:buClr>
              <a:buSzPct val="115000"/>
              <a:buNone/>
            </a:pPr>
            <a:r>
              <a:rPr lang="en-CA" sz="3000" dirty="0">
                <a:latin typeface="Arial" panose="020B0604020202020204" pitchFamily="34" charset="0"/>
                <a:cs typeface="Arial" panose="020B0604020202020204" pitchFamily="34" charset="0"/>
              </a:rPr>
              <a:t>It is illegal to sell or </a:t>
            </a:r>
          </a:p>
          <a:p>
            <a:pPr marL="0" indent="0">
              <a:spcBef>
                <a:spcPts val="0"/>
              </a:spcBef>
              <a:buClr>
                <a:srgbClr val="084BA4"/>
              </a:buClr>
              <a:buSzPct val="115000"/>
              <a:buNone/>
            </a:pPr>
            <a:r>
              <a:rPr lang="en-CA" sz="3000" dirty="0">
                <a:latin typeface="Arial" panose="020B0604020202020204" pitchFamily="34" charset="0"/>
                <a:cs typeface="Arial" panose="020B0604020202020204" pitchFamily="34" charset="0"/>
              </a:rPr>
              <a:t>give vaping products</a:t>
            </a:r>
          </a:p>
          <a:p>
            <a:pPr marL="0" indent="0">
              <a:spcBef>
                <a:spcPts val="0"/>
              </a:spcBef>
              <a:buClr>
                <a:srgbClr val="084BA4"/>
              </a:buClr>
              <a:buSzPct val="115000"/>
              <a:buNone/>
            </a:pPr>
            <a:r>
              <a:rPr lang="en-CA" sz="3000" dirty="0">
                <a:latin typeface="Arial" panose="020B0604020202020204" pitchFamily="34" charset="0"/>
                <a:cs typeface="Arial" panose="020B0604020202020204" pitchFamily="34" charset="0"/>
              </a:rPr>
              <a:t>to persons under 18.</a:t>
            </a:r>
          </a:p>
          <a:p>
            <a:pPr marL="0" indent="0">
              <a:buClr>
                <a:srgbClr val="084BA4"/>
              </a:buClr>
              <a:buSzPct val="115000"/>
              <a:buNone/>
            </a:pPr>
            <a:endParaRPr lang="en-CA" sz="2800" dirty="0">
              <a:latin typeface="Arial" panose="020B0604020202020204" pitchFamily="34" charset="0"/>
              <a:cs typeface="Arial" panose="020B0604020202020204" pitchFamily="34" charset="0"/>
            </a:endParaRPr>
          </a:p>
          <a:p>
            <a:pPr marL="0" indent="0">
              <a:buNone/>
            </a:pP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44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620688"/>
            <a:ext cx="9144000" cy="1143000"/>
          </a:xfrm>
        </p:spPr>
        <p:txBody>
          <a:bodyPr>
            <a:noAutofit/>
          </a:bodyPr>
          <a:lstStyle/>
          <a:p>
            <a:pPr algn="ctr"/>
            <a:r>
              <a:rPr lang="en-CA" sz="4800" dirty="0">
                <a:solidFill>
                  <a:srgbClr val="073E87"/>
                </a:solidFill>
                <a:latin typeface="Arial Black" panose="020B0A04020102020204" pitchFamily="34" charset="0"/>
                <a:cs typeface="Aharoni" panose="02010803020104030203" pitchFamily="2" charset="-79"/>
              </a:rPr>
              <a:t>Provincial Government</a:t>
            </a:r>
            <a:endParaRPr lang="en-CA" sz="5400" dirty="0">
              <a:solidFill>
                <a:srgbClr val="073E87"/>
              </a:solidFill>
              <a:latin typeface="Arial Black" panose="020B0A04020102020204" pitchFamily="34" charset="0"/>
              <a:cs typeface="Arial" panose="020B0604020202020204" pitchFamily="34" charset="0"/>
            </a:endParaRPr>
          </a:p>
        </p:txBody>
      </p:sp>
      <p:sp>
        <p:nvSpPr>
          <p:cNvPr id="6" name="Espace réservé du contenu 1"/>
          <p:cNvSpPr txBox="1">
            <a:spLocks/>
          </p:cNvSpPr>
          <p:nvPr/>
        </p:nvSpPr>
        <p:spPr>
          <a:xfrm>
            <a:off x="539552" y="2251136"/>
            <a:ext cx="5112568" cy="4440535"/>
          </a:xfrm>
          <a:prstGeom prst="rect">
            <a:avLst/>
          </a:prstGeom>
        </p:spPr>
        <p:txBody>
          <a:bodyPr vert="horz">
            <a:normAutofit fontScale="5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D82F4"/>
              </a:buClr>
              <a:buSzPct val="95000"/>
              <a:buFont typeface="Wingdings 2"/>
              <a:buNone/>
              <a:tabLst/>
              <a:defRPr/>
            </a:pPr>
            <a:r>
              <a:rPr kumimoji="0" lang="en-CA"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Smoke-free Places Act</a:t>
            </a:r>
          </a:p>
          <a:p>
            <a:pPr marL="0" marR="0" lvl="0" indent="0" algn="l" defTabSz="914400" rtl="0" eaLnBrk="1" fontAlgn="auto" latinLnBrk="0" hangingPunct="1">
              <a:lnSpc>
                <a:spcPct val="100000"/>
              </a:lnSpc>
              <a:spcBef>
                <a:spcPct val="20000"/>
              </a:spcBef>
              <a:spcAft>
                <a:spcPts val="0"/>
              </a:spcAft>
              <a:buClr>
                <a:srgbClr val="084BA4"/>
              </a:buClr>
              <a:buSzPct val="115000"/>
              <a:buFont typeface="Wingdings 2"/>
              <a:buNone/>
              <a:tabLst/>
              <a:defRPr/>
            </a:pPr>
            <a:endParaRPr kumimoji="0" lang="en-CA"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20000"/>
              </a:spcBef>
              <a:spcAft>
                <a:spcPts val="0"/>
              </a:spcAft>
              <a:buClr>
                <a:srgbClr val="073E87"/>
              </a:buClr>
              <a:buSzPct val="115000"/>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of e-cigarettes is prohibited wherever smoking is prohibited.</a:t>
            </a:r>
          </a:p>
          <a:p>
            <a:pPr marL="274320" marR="0" lvl="0" indent="-274320" algn="l" defTabSz="914400" rtl="0" eaLnBrk="1" fontAlgn="auto" latinLnBrk="0" hangingPunct="1">
              <a:lnSpc>
                <a:spcPct val="100000"/>
              </a:lnSpc>
              <a:spcBef>
                <a:spcPct val="20000"/>
              </a:spcBef>
              <a:spcAft>
                <a:spcPts val="0"/>
              </a:spcAft>
              <a:buClr>
                <a:srgbClr val="084BA4"/>
              </a:buClr>
              <a:buSzPct val="115000"/>
              <a:buFont typeface="Arial" panose="020B0604020202020204" pitchFamily="34" charset="0"/>
              <a:buChar char="•"/>
              <a:tabLst/>
              <a:defRPr/>
            </a:pPr>
            <a:endParaRPr kumimoji="0" lang="en-CA"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2D82F4"/>
              </a:buClr>
              <a:buSzPct val="95000"/>
              <a:buFont typeface="Wingdings 2"/>
              <a:buNone/>
              <a:tabLst/>
              <a:defRPr/>
            </a:pPr>
            <a:r>
              <a:rPr kumimoji="0" lang="en-CA" sz="4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Tobacco and Electronic Cigarette Sales Act</a:t>
            </a:r>
          </a:p>
          <a:p>
            <a:pPr marL="0" marR="0" lvl="0" indent="0" algn="l" defTabSz="914400" rtl="0" eaLnBrk="1" fontAlgn="auto" latinLnBrk="0" hangingPunct="1">
              <a:lnSpc>
                <a:spcPct val="100000"/>
              </a:lnSpc>
              <a:spcBef>
                <a:spcPct val="20000"/>
              </a:spcBef>
              <a:spcAft>
                <a:spcPts val="0"/>
              </a:spcAft>
              <a:buClr>
                <a:srgbClr val="2D82F4"/>
              </a:buClr>
              <a:buSzPct val="95000"/>
              <a:buFont typeface="Wingdings 2"/>
              <a:buNone/>
              <a:tabLst/>
              <a:defRPr/>
            </a:pPr>
            <a:endParaRPr kumimoji="0" lang="en-CA"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20000"/>
              </a:spcBef>
              <a:spcAft>
                <a:spcPts val="0"/>
              </a:spcAft>
              <a:buClr>
                <a:srgbClr val="073E87"/>
              </a:buClr>
              <a:buSzPct val="115000"/>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illegal to sell electronic cigarettes and vaping liquids </a:t>
            </a:r>
            <a:r>
              <a:rPr kumimoji="0" lang="en-CA"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persons under </a:t>
            </a:r>
            <a:r>
              <a:rPr kumimoji="0" lang="en-CA"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19</a:t>
            </a:r>
            <a:r>
              <a:rPr kumimoji="0" lang="en-CA"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CA"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20000"/>
              </a:spcBef>
              <a:spcAft>
                <a:spcPts val="0"/>
              </a:spcAft>
              <a:buClr>
                <a:srgbClr val="073E87"/>
              </a:buClr>
              <a:buSzPct val="115000"/>
              <a:buFont typeface="Arial" panose="020B0604020202020204" pitchFamily="34" charset="0"/>
              <a:buChar char="•"/>
              <a:tabLst/>
              <a:defRPr/>
            </a:pPr>
            <a:endParaRPr kumimoji="0" lang="en-CA"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20000"/>
              </a:spcBef>
              <a:spcAft>
                <a:spcPts val="0"/>
              </a:spcAft>
              <a:buClr>
                <a:srgbClr val="073E87"/>
              </a:buClr>
              <a:buSzPct val="115000"/>
              <a:buFont typeface="Arial" panose="020B0604020202020204" pitchFamily="34" charset="0"/>
              <a:buChar char="•"/>
              <a:tabLst/>
              <a:defRPr/>
            </a:pPr>
            <a:r>
              <a:rPr kumimoji="0" lang="en-CA"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Persons under </a:t>
            </a:r>
            <a:r>
              <a:rPr kumimoji="0" lang="en-CA" sz="4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19 </a:t>
            </a:r>
            <a:r>
              <a:rPr kumimoji="0" lang="en-CA"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not enter              a vape store unless accompanied </a:t>
            </a:r>
            <a:r>
              <a:rPr lang="en-CA" sz="4200" dirty="0">
                <a:solidFill>
                  <a:prstClr val="black"/>
                </a:solidFill>
                <a:latin typeface="Arial" panose="020B0604020202020204" pitchFamily="34" charset="0"/>
                <a:cs typeface="Arial" panose="020B0604020202020204" pitchFamily="34" charset="0"/>
              </a:rPr>
              <a:t>       </a:t>
            </a:r>
            <a:r>
              <a:rPr kumimoji="0" lang="en-CA"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an adult.</a:t>
            </a:r>
          </a:p>
          <a:p>
            <a:pPr marL="274320" marR="0" lvl="0" indent="-274320" algn="l" defTabSz="914400" rtl="0" eaLnBrk="1" fontAlgn="auto" latinLnBrk="0" hangingPunct="1">
              <a:lnSpc>
                <a:spcPct val="100000"/>
              </a:lnSpc>
              <a:spcBef>
                <a:spcPct val="20000"/>
              </a:spcBef>
              <a:spcAft>
                <a:spcPts val="0"/>
              </a:spcAft>
              <a:buClr>
                <a:srgbClr val="073E87"/>
              </a:buClr>
              <a:buSzPct val="115000"/>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2" descr="C:\Users\MartinM2\AppData\Local\Microsoft\Windows\INetCache\IE\JFTFBQJV\Flag-map_of_New_Brunswick.svg[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599196"/>
            <a:ext cx="3890681"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3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CA" sz="5400">
                <a:solidFill>
                  <a:srgbClr val="073E87"/>
                </a:solidFill>
                <a:latin typeface="Arial Black" panose="020B0A04020102020204" pitchFamily="34" charset="0"/>
                <a:cs typeface="Aharoni" panose="02010803020104030203" pitchFamily="2" charset="-79"/>
              </a:rPr>
              <a:t>School Policy</a:t>
            </a:r>
            <a:endParaRPr lang="en-CA" sz="6600">
              <a:solidFill>
                <a:srgbClr val="073E87"/>
              </a:solidFill>
              <a:latin typeface="Arial Black" panose="020B0A04020102020204" pitchFamily="34" charset="0"/>
            </a:endParaRPr>
          </a:p>
        </p:txBody>
      </p:sp>
      <p:pic>
        <p:nvPicPr>
          <p:cNvPr id="4" name="Espace réservé du contenu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98573" y="3160574"/>
            <a:ext cx="4176464" cy="2862597"/>
          </a:xfrm>
          <a:prstGeom prst="rect">
            <a:avLst/>
          </a:prstGeom>
          <a:ln>
            <a:noFill/>
          </a:ln>
          <a:effectLst>
            <a:softEdge rad="112500"/>
          </a:effectLst>
        </p:spPr>
      </p:pic>
      <p:sp>
        <p:nvSpPr>
          <p:cNvPr id="5" name="ZoneTexte 4"/>
          <p:cNvSpPr txBox="1"/>
          <p:nvPr/>
        </p:nvSpPr>
        <p:spPr>
          <a:xfrm>
            <a:off x="549424" y="2852936"/>
            <a:ext cx="417646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of tobacco, including                    e-cigarettes is prohibited at              all time</a:t>
            </a:r>
            <a:r>
              <a:rPr kumimoji="0" lang="en-CA" sz="2200" b="0" i="0" u="none" strike="noStrike" kern="1200" cap="none" spc="3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5113" marR="0" lvl="0" indent="-265113" algn="l" defTabSz="914400" rtl="0" eaLnBrk="1" fontAlgn="auto" latinLnBrk="0" hangingPunct="1">
              <a:lnSpc>
                <a:spcPct val="100000"/>
              </a:lnSpc>
              <a:spcBef>
                <a:spcPts val="0"/>
              </a:spcBef>
              <a:spcAft>
                <a:spcPts val="0"/>
              </a:spcAft>
              <a:buClr>
                <a:srgbClr val="084BA4"/>
              </a:buClr>
              <a:buSzPct val="115000"/>
              <a:buFont typeface="Arial" panose="020B0604020202020204" pitchFamily="34" charset="0"/>
              <a:buChar char="•"/>
              <a:tabLst/>
              <a:defRPr/>
            </a:pPr>
            <a:r>
              <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public school premises</a:t>
            </a:r>
          </a:p>
          <a:p>
            <a:pPr marL="265113" marR="0" lvl="0" indent="-265113" algn="l" defTabSz="914400" rtl="0" eaLnBrk="1" fontAlgn="auto" latinLnBrk="0" hangingPunct="1">
              <a:lnSpc>
                <a:spcPct val="100000"/>
              </a:lnSpc>
              <a:spcBef>
                <a:spcPts val="0"/>
              </a:spcBef>
              <a:spcAft>
                <a:spcPts val="0"/>
              </a:spcAft>
              <a:buClr>
                <a:srgbClr val="084BA4"/>
              </a:buClr>
              <a:buSzPct val="115000"/>
              <a:buFont typeface="Arial" panose="020B0604020202020204" pitchFamily="34" charset="0"/>
              <a:buChar char="•"/>
              <a:tabLst/>
              <a:defRPr/>
            </a:pPr>
            <a:endPar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5113" marR="0" lvl="0" indent="-265113" algn="l" defTabSz="914400" rtl="0" eaLnBrk="1" fontAlgn="auto" latinLnBrk="0" hangingPunct="1">
              <a:lnSpc>
                <a:spcPct val="100000"/>
              </a:lnSpc>
              <a:spcBef>
                <a:spcPts val="0"/>
              </a:spcBef>
              <a:spcAft>
                <a:spcPts val="0"/>
              </a:spcAft>
              <a:buClr>
                <a:srgbClr val="084BA4"/>
              </a:buClr>
              <a:buSzPct val="115000"/>
              <a:buFont typeface="Arial" panose="020B0604020202020204" pitchFamily="34" charset="0"/>
              <a:buChar char="•"/>
              <a:tabLst/>
              <a:defRPr/>
            </a:pPr>
            <a:r>
              <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school vehicles</a:t>
            </a:r>
          </a:p>
          <a:p>
            <a:pPr marL="265113" marR="0" lvl="0" indent="-265113" algn="l" defTabSz="914400" rtl="0" eaLnBrk="1" fontAlgn="auto" latinLnBrk="0" hangingPunct="1">
              <a:lnSpc>
                <a:spcPct val="100000"/>
              </a:lnSpc>
              <a:spcBef>
                <a:spcPts val="0"/>
              </a:spcBef>
              <a:spcAft>
                <a:spcPts val="0"/>
              </a:spcAft>
              <a:buClr>
                <a:srgbClr val="084BA4"/>
              </a:buClr>
              <a:buSzPct val="115000"/>
              <a:buFont typeface="Arial" panose="020B0604020202020204" pitchFamily="34" charset="0"/>
              <a:buChar char="•"/>
              <a:tabLst/>
              <a:defRPr/>
            </a:pPr>
            <a:endPar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65113" marR="0" lvl="0" indent="-265113" algn="l" defTabSz="914400" rtl="0" eaLnBrk="1" fontAlgn="auto" latinLnBrk="0" hangingPunct="1">
              <a:lnSpc>
                <a:spcPct val="100000"/>
              </a:lnSpc>
              <a:spcBef>
                <a:spcPts val="0"/>
              </a:spcBef>
              <a:spcAft>
                <a:spcPts val="0"/>
              </a:spcAft>
              <a:buClr>
                <a:srgbClr val="084BA4"/>
              </a:buClr>
              <a:buSzPct val="115000"/>
              <a:buFont typeface="Arial" panose="020B0604020202020204" pitchFamily="34" charset="0"/>
              <a:buChar char="•"/>
              <a:tabLst/>
              <a:defRPr/>
            </a:pPr>
            <a:r>
              <a:rPr kumimoji="0" lang="en-CA"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vehicles on school premises</a:t>
            </a:r>
          </a:p>
        </p:txBody>
      </p:sp>
      <p:sp>
        <p:nvSpPr>
          <p:cNvPr id="7" name="ZoneTexte 6"/>
          <p:cNvSpPr txBox="1"/>
          <p:nvPr/>
        </p:nvSpPr>
        <p:spPr>
          <a:xfrm>
            <a:off x="-15988" y="2012402"/>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Policy 70</a:t>
            </a:r>
            <a:r>
              <a:rPr kumimoji="0" lang="en-CA" sz="2400" b="1" i="0" u="none" strike="noStrike" kern="1200" cap="none" spc="30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2: </a:t>
            </a:r>
            <a:r>
              <a:rPr kumimoji="0" lang="en-CA" sz="24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Tobacco-Free Schools</a:t>
            </a:r>
            <a:endParaRPr kumimoji="0" lang="en-CA" sz="2400" b="0"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475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65" y="2564904"/>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Test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knowledg</a:t>
            </a:r>
            <a:r>
              <a:rPr kumimoji="0" lang="en-CA" sz="6000" b="0" i="0" u="none" strike="noStrike" kern="1200" cap="none" spc="30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e</a:t>
            </a:r>
            <a:r>
              <a:rPr kumimoji="0" lang="fr-CA" sz="6000" b="0" i="0" u="none" strike="noStrike" kern="1200" cap="none" spc="30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a:t>
            </a:r>
          </a:p>
        </p:txBody>
      </p:sp>
    </p:spTree>
    <p:extLst>
      <p:ext uri="{BB962C8B-B14F-4D97-AF65-F5344CB8AC3E}">
        <p14:creationId xmlns:p14="http://schemas.microsoft.com/office/powerpoint/2010/main" val="223425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34556"/>
            <a:ext cx="8229600" cy="1143000"/>
          </a:xfrm>
        </p:spPr>
        <p:txBody>
          <a:bodyPr>
            <a:normAutofit/>
          </a:bodyPr>
          <a:lstStyle/>
          <a:p>
            <a:pPr algn="ctr"/>
            <a:r>
              <a:rPr lang="en-CA" sz="6000" dirty="0">
                <a:solidFill>
                  <a:srgbClr val="073E87"/>
                </a:solidFill>
                <a:latin typeface="Arial Black" panose="020B0A04020102020204" pitchFamily="34" charset="0"/>
                <a:cs typeface="Aharoni" panose="02010803020104030203" pitchFamily="2" charset="-79"/>
              </a:rPr>
              <a:t>True or fals</a:t>
            </a:r>
            <a:r>
              <a:rPr lang="en-CA" sz="6000" spc="300" dirty="0">
                <a:solidFill>
                  <a:srgbClr val="073E87"/>
                </a:solidFill>
                <a:latin typeface="Arial Black" panose="020B0A04020102020204" pitchFamily="34" charset="0"/>
                <a:cs typeface="Aharoni" panose="02010803020104030203" pitchFamily="2" charset="-79"/>
              </a:rPr>
              <a:t>e?</a:t>
            </a:r>
            <a:endParaRPr lang="en-CA" sz="7200" spc="300" dirty="0">
              <a:solidFill>
                <a:srgbClr val="073E87"/>
              </a:solidFill>
              <a:latin typeface="Arial Black" panose="020B0A04020102020204" pitchFamily="34" charset="0"/>
            </a:endParaRPr>
          </a:p>
        </p:txBody>
      </p:sp>
      <p:sp>
        <p:nvSpPr>
          <p:cNvPr id="3" name="Espace réservé du contenu 2"/>
          <p:cNvSpPr>
            <a:spLocks noGrp="1"/>
          </p:cNvSpPr>
          <p:nvPr>
            <p:ph idx="1"/>
          </p:nvPr>
        </p:nvSpPr>
        <p:spPr>
          <a:xfrm>
            <a:off x="611560" y="2996952"/>
            <a:ext cx="7920880" cy="2088232"/>
          </a:xfrm>
        </p:spPr>
        <p:txBody>
          <a:bodyPr>
            <a:normAutofit/>
          </a:bodyPr>
          <a:lstStyle/>
          <a:p>
            <a:pPr marL="0" indent="0" algn="ctr">
              <a:buNone/>
            </a:pPr>
            <a:r>
              <a:rPr lang="en-CA" sz="3600" b="1" dirty="0">
                <a:latin typeface="Arial" panose="020B0604020202020204" pitchFamily="34" charset="0"/>
                <a:cs typeface="Arial" panose="020B0604020202020204" pitchFamily="34" charset="0"/>
              </a:rPr>
              <a:t>Vape shops may display advertisements outside              their place of business.</a:t>
            </a:r>
          </a:p>
        </p:txBody>
      </p:sp>
      <p:pic>
        <p:nvPicPr>
          <p:cNvPr id="7" name="Image 6">
            <a:extLst>
              <a:ext uri="{FF2B5EF4-FFF2-40B4-BE49-F238E27FC236}">
                <a16:creationId xmlns:a16="http://schemas.microsoft.com/office/drawing/2014/main" id="{C13DAC44-80BD-4CDE-A9A0-D50BC54634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88224" y="4803470"/>
            <a:ext cx="2555776" cy="2054530"/>
          </a:xfrm>
          <a:prstGeom prst="rect">
            <a:avLst/>
          </a:prstGeom>
        </p:spPr>
      </p:pic>
    </p:spTree>
    <p:extLst>
      <p:ext uri="{BB962C8B-B14F-4D97-AF65-F5344CB8AC3E}">
        <p14:creationId xmlns:p14="http://schemas.microsoft.com/office/powerpoint/2010/main" val="38110493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ébit">
  <a:themeElements>
    <a:clrScheme name="Personnalisé 2">
      <a:dk1>
        <a:sysClr val="windowText" lastClr="000000"/>
      </a:dk1>
      <a:lt1>
        <a:sysClr val="window" lastClr="FFFFFF"/>
      </a:lt1>
      <a:dk2>
        <a:srgbClr val="FFFFFF"/>
      </a:dk2>
      <a:lt2>
        <a:srgbClr val="FFFFFF"/>
      </a:lt2>
      <a:accent1>
        <a:srgbClr val="073E87"/>
      </a:accent1>
      <a:accent2>
        <a:srgbClr val="CCFF33"/>
      </a:accent2>
      <a:accent3>
        <a:srgbClr val="2D82F4"/>
      </a:accent3>
      <a:accent4>
        <a:srgbClr val="FF6600"/>
      </a:accent4>
      <a:accent5>
        <a:srgbClr val="8B5D3D"/>
      </a:accent5>
      <a:accent6>
        <a:srgbClr val="003399"/>
      </a:accent6>
      <a:hlink>
        <a:srgbClr val="67AFBD"/>
      </a:hlink>
      <a:folHlink>
        <a:srgbClr val="C2A874"/>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CF0D503E7B14382C04D607C865BDC" ma:contentTypeVersion="12" ma:contentTypeDescription="Create a new document." ma:contentTypeScope="" ma:versionID="21ea358d6beffd7cf454a7dfb4cb5101">
  <xsd:schema xmlns:xsd="http://www.w3.org/2001/XMLSchema" xmlns:xs="http://www.w3.org/2001/XMLSchema" xmlns:p="http://schemas.microsoft.com/office/2006/metadata/properties" xmlns:ns2="9e4ba688-df1f-43e7-815a-ca0ae76cdc7b" xmlns:ns3="24b28b00-dd4e-48f2-817c-942ebdca76da" targetNamespace="http://schemas.microsoft.com/office/2006/metadata/properties" ma:root="true" ma:fieldsID="3e8134525ec5fe9379f881389f5b7be9" ns2:_="" ns3:_="">
    <xsd:import namespace="9e4ba688-df1f-43e7-815a-ca0ae76cdc7b"/>
    <xsd:import namespace="24b28b00-dd4e-48f2-817c-942ebdca76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ba688-df1f-43e7-815a-ca0ae76cd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45b8c8-d142-433b-87a8-85e8cba55d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28b00-dd4e-48f2-817c-942ebdca76d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88155d-41a6-40d0-b6d4-b7a3293c6f44}" ma:internalName="TaxCatchAll" ma:showField="CatchAllData" ma:web="24b28b00-dd4e-48f2-817c-942ebdca76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b28b00-dd4e-48f2-817c-942ebdca76da" xsi:nil="true"/>
    <lcf76f155ced4ddcb4097134ff3c332f xmlns="9e4ba688-df1f-43e7-815a-ca0ae76cdc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3863F4-711A-4293-AC09-15A7B3C0455A}"/>
</file>

<file path=customXml/itemProps2.xml><?xml version="1.0" encoding="utf-8"?>
<ds:datastoreItem xmlns:ds="http://schemas.openxmlformats.org/officeDocument/2006/customXml" ds:itemID="{5F93C1BC-E1E4-4727-B305-AE7FC2A105C1}"/>
</file>

<file path=customXml/itemProps3.xml><?xml version="1.0" encoding="utf-8"?>
<ds:datastoreItem xmlns:ds="http://schemas.openxmlformats.org/officeDocument/2006/customXml" ds:itemID="{AA6B157C-568C-4F13-B197-BB265E4AB34B}"/>
</file>

<file path=docProps/app.xml><?xml version="1.0" encoding="utf-8"?>
<Properties xmlns="http://schemas.openxmlformats.org/officeDocument/2006/extended-properties" xmlns:vt="http://schemas.openxmlformats.org/officeDocument/2006/docPropsVTypes">
  <Template/>
  <TotalTime>11501</TotalTime>
  <Words>1852</Words>
  <Application>Microsoft Office PowerPoint</Application>
  <PresentationFormat>Affichage à l'écran (4:3)</PresentationFormat>
  <Paragraphs>270</Paragraphs>
  <Slides>22</Slides>
  <Notes>22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Aharoni</vt:lpstr>
      <vt:lpstr>Arial</vt:lpstr>
      <vt:lpstr>Arial Black</vt:lpstr>
      <vt:lpstr>Calibri</vt:lpstr>
      <vt:lpstr>Constantia</vt:lpstr>
      <vt:lpstr>Wingdings 2</vt:lpstr>
      <vt:lpstr>1_Débit</vt:lpstr>
      <vt:lpstr>Présentation PowerPoint</vt:lpstr>
      <vt:lpstr>Présentation PowerPoint</vt:lpstr>
      <vt:lpstr>Présentation PowerPoint</vt:lpstr>
      <vt:lpstr>Présentation PowerPoint</vt:lpstr>
      <vt:lpstr>Federal Government</vt:lpstr>
      <vt:lpstr>Provincial Government</vt:lpstr>
      <vt:lpstr>School Policy</vt:lpstr>
      <vt:lpstr>Présentation PowerPoint</vt:lpstr>
      <vt:lpstr>True or false?</vt:lpstr>
      <vt:lpstr>FALSE</vt:lpstr>
      <vt:lpstr>True or false?</vt:lpstr>
      <vt:lpstr>Multiple choice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It’s up to YOU to make  the right CHOICE!</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Vapotage</dc:title>
  <dc:creator>DH Citrix User</dc:creator>
  <cp:lastModifiedBy>Michaud, Martine (DH/MS)</cp:lastModifiedBy>
  <cp:revision>1281</cp:revision>
  <cp:lastPrinted>2019-08-06T13:54:38Z</cp:lastPrinted>
  <dcterms:created xsi:type="dcterms:W3CDTF">2019-04-11T13:17:31Z</dcterms:created>
  <dcterms:modified xsi:type="dcterms:W3CDTF">2023-11-09T16:39:24Z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0x010100FB0CF0D503E7B14382C04D607C865BDC</vt:lpwstr>
  </property>
</Properties>
</file>