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62.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2.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6.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35.xml" ContentType="application/vnd.openxmlformats-officedocument.presentationml.tags+xml"/>
  <Override PartName="/ppt/tags/tag33.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32.xml" ContentType="application/vnd.openxmlformats-officedocument.presentationml.tags+xml"/>
  <Override PartName="/ppt/tags/tag34.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31.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3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29.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28.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2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26.xml" ContentType="application/vnd.openxmlformats-officedocument.presentationml.tags+xml"/>
  <Override PartName="/ppt/tags/tag6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2"/>
  </p:notesMasterIdLst>
  <p:handoutMasterIdLst>
    <p:handoutMasterId r:id="rId23"/>
  </p:handoutMasterIdLst>
  <p:sldIdLst>
    <p:sldId id="290" r:id="rId2"/>
    <p:sldId id="285" r:id="rId3"/>
    <p:sldId id="266" r:id="rId4"/>
    <p:sldId id="324" r:id="rId5"/>
    <p:sldId id="263" r:id="rId6"/>
    <p:sldId id="325" r:id="rId7"/>
    <p:sldId id="265" r:id="rId8"/>
    <p:sldId id="349" r:id="rId9"/>
    <p:sldId id="296" r:id="rId10"/>
    <p:sldId id="297" r:id="rId11"/>
    <p:sldId id="383" r:id="rId12"/>
    <p:sldId id="352" r:id="rId13"/>
    <p:sldId id="343" r:id="rId14"/>
    <p:sldId id="344" r:id="rId15"/>
    <p:sldId id="350" r:id="rId16"/>
    <p:sldId id="384" r:id="rId17"/>
    <p:sldId id="360" r:id="rId18"/>
    <p:sldId id="385" r:id="rId19"/>
    <p:sldId id="361" r:id="rId20"/>
    <p:sldId id="346" r:id="rId21"/>
  </p:sldIdLst>
  <p:sldSz cx="9144000" cy="6858000" type="screen4x3"/>
  <p:notesSz cx="7010400" cy="92964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78788"/>
    <a:srgbClr val="FF6600"/>
    <a:srgbClr val="9AD000"/>
    <a:srgbClr val="073E87"/>
    <a:srgbClr val="49393A"/>
    <a:srgbClr val="70405A"/>
    <a:srgbClr val="FF2929"/>
    <a:srgbClr val="000000"/>
    <a:srgbClr val="FF1111"/>
    <a:srgbClr val="FF53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00" autoAdjust="0"/>
    <p:restoredTop sz="89568" autoAdjust="0"/>
  </p:normalViewPr>
  <p:slideViewPr>
    <p:cSldViewPr>
      <p:cViewPr varScale="1">
        <p:scale>
          <a:sx n="77" d="100"/>
          <a:sy n="77" d="100"/>
        </p:scale>
        <p:origin x="1242" y="78"/>
      </p:cViewPr>
      <p:guideLst>
        <p:guide orient="horz" pos="2160"/>
        <p:guide pos="2880"/>
      </p:guideLst>
    </p:cSldViewPr>
  </p:slideViewPr>
  <p:outlineViewPr>
    <p:cViewPr>
      <p:scale>
        <a:sx n="33" d="100"/>
        <a:sy n="33" d="100"/>
      </p:scale>
      <p:origin x="0" y="0"/>
    </p:cViewPr>
    <p:sldLst>
      <p:sld r:id="rId1" collapse="1"/>
    </p:sldLst>
  </p:outlineViewPr>
  <p:notesTextViewPr>
    <p:cViewPr>
      <p:scale>
        <a:sx n="3" d="2"/>
        <a:sy n="3" d="2"/>
      </p:scale>
      <p:origin x="0" y="0"/>
    </p:cViewPr>
  </p:notesTextViewPr>
  <p:notesViewPr>
    <p:cSldViewPr>
      <p:cViewPr varScale="1">
        <p:scale>
          <a:sx n="65" d="100"/>
          <a:sy n="65" d="100"/>
        </p:scale>
        <p:origin x="2766" y="4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2EA434-D4E2-4040-9C54-1A6FBC790C41}"/>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fr-CA" dirty="0"/>
          </a:p>
        </p:txBody>
      </p:sp>
      <p:sp>
        <p:nvSpPr>
          <p:cNvPr id="3" name="Date Placeholder 2">
            <a:extLst>
              <a:ext uri="{FF2B5EF4-FFF2-40B4-BE49-F238E27FC236}">
                <a16:creationId xmlns:a16="http://schemas.microsoft.com/office/drawing/2014/main" id="{B499F05A-A37E-4F88-90E7-5DDA750704D5}"/>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E6B9752-F9FF-4FB6-8D3D-98E33FC952B0}" type="datetimeFigureOut">
              <a:rPr lang="fr-CA" smtClean="0"/>
              <a:t>2023-11-09</a:t>
            </a:fld>
            <a:endParaRPr lang="fr-CA" dirty="0"/>
          </a:p>
        </p:txBody>
      </p:sp>
      <p:sp>
        <p:nvSpPr>
          <p:cNvPr id="4" name="Footer Placeholder 3">
            <a:extLst>
              <a:ext uri="{FF2B5EF4-FFF2-40B4-BE49-F238E27FC236}">
                <a16:creationId xmlns:a16="http://schemas.microsoft.com/office/drawing/2014/main" id="{71594C1D-BB4C-437D-8318-4C2C1EF639AF}"/>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a:extLst>
              <a:ext uri="{FF2B5EF4-FFF2-40B4-BE49-F238E27FC236}">
                <a16:creationId xmlns:a16="http://schemas.microsoft.com/office/drawing/2014/main" id="{936AD4E6-5D6A-4B13-A701-C0060FFCB7C3}"/>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D2EFB17-E4F0-4B1B-905C-A02E3E5103B7}" type="slidenum">
              <a:rPr lang="fr-CA" smtClean="0"/>
              <a:t>‹N°›</a:t>
            </a:fld>
            <a:endParaRPr lang="fr-CA" dirty="0"/>
          </a:p>
        </p:txBody>
      </p:sp>
    </p:spTree>
    <p:extLst>
      <p:ext uri="{BB962C8B-B14F-4D97-AF65-F5344CB8AC3E}">
        <p14:creationId xmlns:p14="http://schemas.microsoft.com/office/powerpoint/2010/main" val="2511530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fr-CA" dirty="0"/>
          </a:p>
        </p:txBody>
      </p:sp>
      <p:sp>
        <p:nvSpPr>
          <p:cNvPr id="3" name="Espace réservé de la date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44CC275-B443-4A7A-96C9-A83171893F53}" type="datetimeFigureOut">
              <a:rPr lang="fr-CA" smtClean="0"/>
              <a:t>2023-11-09</a:t>
            </a:fld>
            <a:endParaRPr lang="fr-CA" dirty="0"/>
          </a:p>
        </p:txBody>
      </p:sp>
      <p:sp>
        <p:nvSpPr>
          <p:cNvPr id="4" name="Espace réservé de l'image des diapositives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fr-CA" dirty="0"/>
          </a:p>
        </p:txBody>
      </p:sp>
      <p:sp>
        <p:nvSpPr>
          <p:cNvPr id="5" name="Espace réservé des commentaires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8D60F84-45FF-4226-AA73-AB9D19F22FA2}" type="slidenum">
              <a:rPr lang="fr-CA" smtClean="0"/>
              <a:t>‹N°›</a:t>
            </a:fld>
            <a:endParaRPr lang="fr-CA" dirty="0"/>
          </a:p>
        </p:txBody>
      </p:sp>
    </p:spTree>
    <p:extLst>
      <p:ext uri="{BB962C8B-B14F-4D97-AF65-F5344CB8AC3E}">
        <p14:creationId xmlns:p14="http://schemas.microsoft.com/office/powerpoint/2010/main" val="101708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anada.ca/fr/services/sante/campagnes/vapotage.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anada.ca/fr/services/sante/publications/vie-saine/parler-vapotage-adolescent-fiche-conseils-parents.html"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vapotage/risques.html#a1"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nada.ca/fr/sante-canada/services/preoccupations-liees-sante/tabagisme/tabagisme-votre-corps/dependance-tabagisme.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anada.ca/fr/services/sante/publications/vie-saine/parler-vapotage-adolescent-fiche-conseils-parents.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ombepasdanslepiege.ca/publication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dc.gov/tobacco/basic_information/e-cigarettes/factsheet/index.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essources-sensibilisation.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isques.html#a1"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as2.ftcdn.net/jpg/01/38/97/25/500_F_138972583_rElWRBCpvUkmfO9lqaBU9KE0x1n8BMms.jpg" TargetMode="External"/><Relationship Id="rId4" Type="http://schemas.openxmlformats.org/officeDocument/2006/relationships/hyperlink" Target="https://www.canada.ca/fr/services/sante/publications/vie-saine/parler-vapotage-adolescent-fiche-conseils-parents.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anada.ca/fr/sante-canada/services/tabagisme-et-tabac/prevention/vapotag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canada.ca/fr/sante-canada/services/video/considere-consequences-vapotage-vd.html" TargetMode="External"/><Relationship Id="rId4" Type="http://schemas.openxmlformats.org/officeDocument/2006/relationships/hyperlink" Target="https://www.cdc.gov/tobacco/basic_information/e-cigarettes/Quick-Facts-on-the-Risks-of-E-cigarettes-for-Kids-Teens-and-Young-Adults.html"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anada.ca/fr/sante-canada/services/tabagisme-et-tabac/effets-tabagisme/tabagisme-et-votre-organisme/dependance-nicotin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nada.ca/fr/sante-canada/services/tabagisme-et-tabac/vapotage/risques.html#a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anada.ca/fr/services/sante/publications/vie-saine/parler-vapotage-adolescent-fiche-conseils-parents.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nada.ca/fr/sante-canada/services/tabagisme-et-tabac/vapotage/risques.html#a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a:t>
            </a:fld>
            <a:endParaRPr lang="fr-CA" dirty="0"/>
          </a:p>
        </p:txBody>
      </p:sp>
    </p:spTree>
    <p:extLst>
      <p:ext uri="{BB962C8B-B14F-4D97-AF65-F5344CB8AC3E}">
        <p14:creationId xmlns:p14="http://schemas.microsoft.com/office/powerpoint/2010/main" val="202734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9205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Faux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noProof="0" dirty="0"/>
              <a:t>Le vapotage avec de la nicotine entraîne une dépendance.</a:t>
            </a:r>
          </a:p>
          <a:p>
            <a:r>
              <a:rPr lang="fr-CA" sz="1200" dirty="0"/>
              <a:t>Le vapotage peut introduire de la nicotine dans le corps, ce qui donne envie d'en consommer davantage et entraîne au bout du compte une accoutumance et une dépendance physique. </a:t>
            </a:r>
            <a:endParaRPr lang="fr-CA" dirty="0"/>
          </a:p>
          <a:p>
            <a:r>
              <a:rPr lang="fr-CA" sz="1000" u="sng" dirty="0">
                <a:hlinkClick r:id="rId3"/>
              </a:rPr>
              <a:t>https://www.canada.ca/fr/services/sante/campagnes/vapotage.html</a:t>
            </a:r>
            <a:endParaRPr lang="fr-CA" sz="1000" u="sng" dirty="0"/>
          </a:p>
          <a:p>
            <a:endParaRPr lang="fr-CA"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50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Vrai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t>Chez les jeunes, la dépendance à la nicotine peut se produire plus rapidement que chez les adultes.</a:t>
            </a:r>
          </a:p>
          <a:p>
            <a:r>
              <a:rPr lang="fr-CA" sz="1000" u="sng" dirty="0">
                <a:hlinkClick r:id="rId3"/>
              </a:rPr>
              <a:t>https://www.canada.ca/fr/services/sante/publications/vie-saine/parler-vapotage-adolescent-fiche-conseils-parents.html</a:t>
            </a:r>
            <a:endParaRPr lang="fr-CA" sz="1000" u="sng" dirty="0"/>
          </a:p>
          <a:p>
            <a:endParaRPr lang="fr-CA" sz="1200" u="sng" dirty="0"/>
          </a:p>
          <a:p>
            <a:pPr lvl="0"/>
            <a:r>
              <a:rPr lang="fr-CA" dirty="0"/>
              <a:t>Les jeunes sont particulièrement sensibles aux effets néfastes de la nicotine, notamment la dépendance. Ils peuvent devenir dépendants à des niveaux d'exposition inférieurs à ceux des adultes. </a:t>
            </a:r>
            <a:endParaRPr lang="fr-CA" dirty="0">
              <a:effectLst/>
            </a:endParaRPr>
          </a:p>
          <a:p>
            <a:r>
              <a:rPr lang="fr-CA" sz="1000" u="sng" kern="1200" dirty="0">
                <a:solidFill>
                  <a:schemeClr val="tx1"/>
                </a:solidFill>
                <a:effectLst/>
                <a:latin typeface="+mn-lt"/>
                <a:ea typeface="+mn-ea"/>
                <a:cs typeface="+mn-cs"/>
                <a:hlinkClick r:id="rId4"/>
              </a:rPr>
              <a:t>https://www.canada.ca/fr/sante-canada/services/tabagisme-et-tabac/vapotage/risques.html#a1</a:t>
            </a:r>
            <a:endParaRPr lang="fr-CA"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2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2700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Vrai </a:t>
            </a:r>
          </a:p>
          <a:p>
            <a:r>
              <a:rPr lang="fr-CA" sz="1200" b="0" dirty="0"/>
              <a:t>Plusieurs études ont démontré que les jeunes non-fumeurs qui utilisent la cigarette électronique ont trois fois plus de risques de fumer une cigarette un ou deux ans plus tard que s’ils n’avaient pas utilisé la cigarette électronique.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13</a:t>
            </a:fld>
            <a:endParaRPr lang="fr-CA" dirty="0"/>
          </a:p>
        </p:txBody>
      </p:sp>
    </p:spTree>
    <p:extLst>
      <p:ext uri="{BB962C8B-B14F-4D97-AF65-F5344CB8AC3E}">
        <p14:creationId xmlns:p14="http://schemas.microsoft.com/office/powerpoint/2010/main" val="3434728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pPr algn="just"/>
            <a:r>
              <a:rPr lang="fr-CA" sz="1200" b="1" dirty="0"/>
              <a:t>Vrai </a:t>
            </a:r>
          </a:p>
          <a:p>
            <a:r>
              <a:rPr lang="fr-CA" sz="1200" b="0" dirty="0"/>
              <a:t>La nicotine entraîne des changements chimiques et biologiques dans le cerveau. Il s'agit de l'effet psychoactif et, bien qu'il soit moins tragique que l'héroïne et la cocaïne, sa force de dépendance est aussi puissante. Il s'agit d'une drogue à « renforcement », c'est-à-dire que les utilisateurs en veulent, peu importe ses effets dommageables. </a:t>
            </a:r>
          </a:p>
          <a:p>
            <a:r>
              <a:rPr lang="fr-CA" sz="1000" b="0" dirty="0">
                <a:hlinkClick r:id="rId3"/>
              </a:rPr>
              <a:t>https://www.canada.ca/fr/sante-canada/services/preoccupations-liees-sante/tabagisme/tabagisme-votre-corps/dependance-tabagisme.html</a:t>
            </a:r>
            <a:endParaRPr lang="fr-CA" sz="1000" b="0" dirty="0"/>
          </a:p>
          <a:p>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14</a:t>
            </a:fld>
            <a:endParaRPr lang="fr-CA" dirty="0"/>
          </a:p>
        </p:txBody>
      </p:sp>
    </p:spTree>
    <p:extLst>
      <p:ext uri="{BB962C8B-B14F-4D97-AF65-F5344CB8AC3E}">
        <p14:creationId xmlns:p14="http://schemas.microsoft.com/office/powerpoint/2010/main" val="1937648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1740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Faux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i="0" u="none" strike="noStrike" baseline="0" dirty="0"/>
              <a:t>Même si un produit de vapotage ne contient pas de nicotine, la personne qui vapote risque d'être exposé à d'autres substances chimiques nocives.</a:t>
            </a:r>
          </a:p>
          <a:p>
            <a:r>
              <a:rPr lang="fr-CA" sz="1000" u="sng" dirty="0">
                <a:hlinkClick r:id="rId3"/>
              </a:rPr>
              <a:t>https://www.canada.ca/fr/services/sante/publications/vie-saine/parler-vapotage-adolescent-fiche-conseils-parents.html</a:t>
            </a:r>
            <a:endParaRPr lang="fr-CA" sz="1000" u="sng" dirty="0"/>
          </a:p>
          <a:p>
            <a:endParaRPr lang="fr-CA" sz="1200" u="none"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735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18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t>Faux </a:t>
            </a:r>
          </a:p>
          <a:p>
            <a:pPr marL="0" marR="0" lvl="0" indent="0" defTabSz="914400" rtl="0" eaLnBrk="1" fontAlgn="auto" latinLnBrk="0" hangingPunct="1">
              <a:lnSpc>
                <a:spcPct val="100000"/>
              </a:lnSpc>
              <a:spcBef>
                <a:spcPts val="0"/>
              </a:spcBef>
              <a:spcAft>
                <a:spcPts val="0"/>
              </a:spcAft>
              <a:buClrTx/>
              <a:buSzTx/>
              <a:buFontTx/>
              <a:buNone/>
              <a:tabLst/>
              <a:defRPr/>
            </a:pPr>
            <a:r>
              <a:rPr lang="fr-CA" sz="1200" b="0" dirty="0"/>
              <a:t>On peut développer une dépendance même si on consomme juste une fois de temps en temps une cigarette électronique avec de la nicotine. </a:t>
            </a:r>
          </a:p>
          <a:p>
            <a:pPr marL="0" marR="0" lvl="0" indent="0" defTabSz="914400" rtl="0" eaLnBrk="1" fontAlgn="auto" latinLnBrk="0" hangingPunct="1">
              <a:lnSpc>
                <a:spcPct val="100000"/>
              </a:lnSpc>
              <a:spcBef>
                <a:spcPts val="0"/>
              </a:spcBef>
              <a:spcAft>
                <a:spcPts val="0"/>
              </a:spcAft>
              <a:buClrTx/>
              <a:buSzTx/>
              <a:buFontTx/>
              <a:buNone/>
              <a:tabLst/>
              <a:defRPr/>
            </a:pPr>
            <a:r>
              <a:rPr lang="fr-CA" sz="1000" u="sng" kern="1200" dirty="0">
                <a:solidFill>
                  <a:schemeClr val="tx1"/>
                </a:solidFill>
                <a:effectLst/>
                <a:latin typeface="+mn-lt"/>
                <a:ea typeface="+mn-ea"/>
                <a:cs typeface="+mn-cs"/>
                <a:hlinkClick r:id="rId3"/>
              </a:rPr>
              <a:t>https://tombepasdanslepiege.ca/publications#*</a:t>
            </a:r>
            <a:endParaRPr lang="fr-CA" sz="1000" b="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821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d. 25 ans</a:t>
            </a:r>
          </a:p>
          <a:p>
            <a:pPr marL="0" indent="0">
              <a:buFont typeface="Arial" panose="020B0604020202020204" pitchFamily="34" charset="0"/>
              <a:buNone/>
            </a:pPr>
            <a:r>
              <a:rPr lang="fr-CA" b="0" dirty="0"/>
              <a:t>La nicotine est très addictive et elle peut nuire au développement du cerveau, qui se poursuit jusqu'à l'âge de 25 ans environ.</a:t>
            </a:r>
          </a:p>
          <a:p>
            <a:pPr marL="0" indent="0">
              <a:buFont typeface="Arial" panose="020B0604020202020204" pitchFamily="34" charset="0"/>
              <a:buNone/>
            </a:pPr>
            <a:r>
              <a:rPr lang="fr-CA" sz="1000" dirty="0">
                <a:hlinkClick r:id="rId3"/>
              </a:rPr>
              <a:t>https://www.cdc.gov/tobacco/basic_information/e-cigarettes/factsheet/index.htm</a:t>
            </a:r>
            <a:r>
              <a:rPr lang="fr-CA" sz="1000" b="0" dirty="0">
                <a:hlinkClick r:id="rId3"/>
              </a:rPr>
              <a:t>l</a:t>
            </a:r>
            <a:endParaRPr lang="fr-CA" sz="1000" b="0" dirty="0"/>
          </a:p>
          <a:p>
            <a:endParaRPr lang="fr-CA" sz="120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solidFill>
                  <a:prstClr val="black"/>
                </a:solidFill>
              </a:rPr>
              <a:pPr/>
              <a:t>19</a:t>
            </a:fld>
            <a:endParaRPr lang="fr-CA" dirty="0">
              <a:solidFill>
                <a:prstClr val="black"/>
              </a:solidFill>
            </a:endParaRPr>
          </a:p>
        </p:txBody>
      </p:sp>
    </p:spTree>
    <p:extLst>
      <p:ext uri="{BB962C8B-B14F-4D97-AF65-F5344CB8AC3E}">
        <p14:creationId xmlns:p14="http://schemas.microsoft.com/office/powerpoint/2010/main" val="1576968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1" dirty="0"/>
              <a:t>Santé Canada </a:t>
            </a:r>
          </a:p>
          <a:p>
            <a:r>
              <a:rPr lang="fr-CA" sz="1000" dirty="0">
                <a:hlinkClick r:id="rId3"/>
              </a:rPr>
              <a:t>https://www.canada.ca/fr/sante-canada/services/tabagisme-et-tabac/vapotage/ressources-sensibilisation.html</a:t>
            </a:r>
            <a:endParaRPr lang="fr-CA" sz="1000" dirty="0"/>
          </a:p>
          <a:p>
            <a:endParaRPr lang="fr-CA" b="1" dirty="0"/>
          </a:p>
          <a:p>
            <a:r>
              <a:rPr lang="fr-CA" b="1" dirty="0"/>
              <a:t>Durée de la vidéo : </a:t>
            </a:r>
            <a:r>
              <a:rPr lang="fr-CA" b="0" dirty="0"/>
              <a:t>30 secondes</a:t>
            </a: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2</a:t>
            </a:fld>
            <a:endParaRPr lang="fr-CA" dirty="0"/>
          </a:p>
        </p:txBody>
      </p:sp>
    </p:spTree>
    <p:extLst>
      <p:ext uri="{BB962C8B-B14F-4D97-AF65-F5344CB8AC3E}">
        <p14:creationId xmlns:p14="http://schemas.microsoft.com/office/powerpoint/2010/main" val="3509776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On vous propose </a:t>
            </a:r>
            <a:r>
              <a:rPr lang="fr-CA" dirty="0"/>
              <a:t>d'engager un dialogue </a:t>
            </a:r>
            <a:r>
              <a:rPr lang="fr-CA" b="0" dirty="0"/>
              <a:t>sur les thèmes abordés dans ce module </a:t>
            </a:r>
            <a:r>
              <a:rPr lang="fr-CA" dirty="0"/>
              <a:t>et d’encourager les élèves à participer activement à des discussions de groupe</a:t>
            </a:r>
            <a:r>
              <a:rPr lang="fr-CA" b="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b="0" dirty="0"/>
          </a:p>
          <a:p>
            <a:r>
              <a:rPr lang="fr-CA" b="1" dirty="0"/>
              <a:t>Source de l’image : </a:t>
            </a:r>
            <a:r>
              <a:rPr lang="fr-CA" dirty="0" err="1"/>
              <a:t>Pixabay</a:t>
            </a:r>
            <a:endParaRPr lang="fr-CA" dirty="0"/>
          </a:p>
          <a:p>
            <a:endParaRPr lang="fr-CA" dirty="0">
              <a:highlight>
                <a:srgbClr val="FFFF00"/>
              </a:highlight>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174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 typeface="Arial" panose="020B0604020202020204" pitchFamily="34" charset="0"/>
              <a:buNone/>
            </a:pPr>
            <a:r>
              <a:rPr lang="fr-CA" sz="1100" b="0" dirty="0"/>
              <a:t>Les enfants et les adolescents sont particulièrement sensibles aux effets néfastes de la nicotine puisque le développement du cerveau se poursuit pendant l'adolescence jusqu'au début de l'âge adulte.</a:t>
            </a:r>
          </a:p>
          <a:p>
            <a:pPr marL="0" indent="0">
              <a:buFont typeface="Arial" panose="020B0604020202020204" pitchFamily="34" charset="0"/>
              <a:buNone/>
            </a:pPr>
            <a:r>
              <a:rPr lang="fr-CA" sz="1000" b="0" dirty="0">
                <a:hlinkClick r:id="rId3"/>
              </a:rPr>
              <a:t>https://www.canada.ca/fr/sante-canada/services/tabagisme-et-tabac/vapotage/risques.html#a1</a:t>
            </a:r>
            <a:endParaRPr lang="fr-CA" sz="1000" b="0" dirty="0"/>
          </a:p>
          <a:p>
            <a:pPr marL="0" indent="0">
              <a:buFont typeface="Arial" panose="020B0604020202020204" pitchFamily="34" charset="0"/>
              <a:buNone/>
            </a:pPr>
            <a:endParaRPr lang="fr-CA" sz="1000" b="0" dirty="0"/>
          </a:p>
          <a:p>
            <a:r>
              <a:rPr lang="fr-CA" sz="1100" dirty="0"/>
              <a:t>Le vapotage avec de la nicotine peut interférer avec le développement sain du cerveau jusque dans la mi-vingtaine.</a:t>
            </a:r>
            <a:br>
              <a:rPr lang="fr-CA" sz="1100" dirty="0"/>
            </a:br>
            <a:r>
              <a:rPr lang="fr-CA" sz="1000" dirty="0">
                <a:hlinkClick r:id="rId4"/>
              </a:rPr>
              <a:t>https://www.canada.ca/fr/services/sante/publications/vie-saine/parler-vapotage-adolescent-fiche-conseils-parents.html</a:t>
            </a:r>
            <a:endParaRPr lang="fr-CA" sz="1000" dirty="0"/>
          </a:p>
          <a:p>
            <a:endParaRPr lang="fr-CA" sz="1000" dirty="0"/>
          </a:p>
          <a:p>
            <a:endParaRPr lang="fr-CA" sz="1100" b="0" dirty="0"/>
          </a:p>
          <a:p>
            <a:pPr marL="0" marR="0" indent="0" algn="l" defTabSz="931774" rtl="0" eaLnBrk="1" fontAlgn="auto" latinLnBrk="0" hangingPunct="1">
              <a:lnSpc>
                <a:spcPct val="100000"/>
              </a:lnSpc>
              <a:spcBef>
                <a:spcPts val="0"/>
              </a:spcBef>
              <a:spcAft>
                <a:spcPts val="0"/>
              </a:spcAft>
              <a:buClrTx/>
              <a:buSzTx/>
              <a:buFontTx/>
              <a:buNone/>
              <a:tabLst/>
              <a:defRPr/>
            </a:pPr>
            <a:r>
              <a:rPr lang="fr-CA" b="1" dirty="0"/>
              <a:t>Source de l'image :</a:t>
            </a:r>
            <a:r>
              <a:rPr lang="fr-CA" b="1" baseline="0" dirty="0"/>
              <a:t> </a:t>
            </a:r>
            <a:r>
              <a:rPr lang="fr-CA" b="0" baseline="0" dirty="0"/>
              <a:t>A</a:t>
            </a:r>
            <a:r>
              <a:rPr lang="fr-CA" baseline="0" dirty="0"/>
              <a:t>dobe Stock (achat)  </a:t>
            </a:r>
            <a:endParaRPr lang="fr-CA" u="sng" dirty="0">
              <a:hlinkClick r:id="rId5"/>
            </a:endParaRP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3</a:t>
            </a:fld>
            <a:endParaRPr lang="fr-CA" dirty="0"/>
          </a:p>
        </p:txBody>
      </p:sp>
    </p:spTree>
    <p:extLst>
      <p:ext uri="{BB962C8B-B14F-4D97-AF65-F5344CB8AC3E}">
        <p14:creationId xmlns:p14="http://schemas.microsoft.com/office/powerpoint/2010/main" val="2947335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701040" y="4360168"/>
            <a:ext cx="5608320" cy="4183380"/>
          </a:xfrm>
        </p:spPr>
        <p:txBody>
          <a:bodyPr/>
          <a:lstStyle/>
          <a:p>
            <a:pPr algn="l"/>
            <a:r>
              <a:rPr lang="fr-CA" b="0" i="0" dirty="0">
                <a:solidFill>
                  <a:srgbClr val="333333"/>
                </a:solidFill>
                <a:effectLst/>
              </a:rPr>
              <a:t>La nicotine peut nuire à la mémoire et à la concentration ainsi qu'altérer le développement cérébral chez les jeunes.</a:t>
            </a:r>
          </a:p>
          <a:p>
            <a:pPr algn="l"/>
            <a:r>
              <a:rPr lang="fr-CA" b="0" i="0" dirty="0">
                <a:solidFill>
                  <a:srgbClr val="333333"/>
                </a:solidFill>
                <a:effectLst/>
              </a:rPr>
              <a:t>L'exposition à la nicotine pendant l'adolescence peut entraîner une diminution du contrôle des impulsions ainsi que des problèmes cognitifs (apprentissage) et comportementaux (humeur).</a:t>
            </a:r>
          </a:p>
          <a:p>
            <a:pPr algn="l"/>
            <a:endParaRPr lang="fr-CA" b="0" i="0" dirty="0">
              <a:solidFill>
                <a:srgbClr val="333333"/>
              </a:solidFill>
              <a:effectLst/>
            </a:endParaRPr>
          </a:p>
          <a:p>
            <a:pPr lvl="0">
              <a:defRPr/>
            </a:pPr>
            <a:r>
              <a:rPr lang="fr-FR" sz="1000" b="0" dirty="0">
                <a:hlinkClick r:id="rId3"/>
              </a:rPr>
              <a:t>https://www.canada.ca/fr/sante-canada/services/tabagisme-et-tabac/prevention/vapotage.html</a:t>
            </a:r>
            <a:endParaRPr lang="fr-FR" sz="1000" b="0" dirty="0"/>
          </a:p>
          <a:p>
            <a:r>
              <a:rPr lang="fr-CA" sz="1000" b="0" u="none" strike="noStrike" dirty="0">
                <a:hlinkClick r:id="rId4"/>
              </a:rPr>
              <a:t>https://www.cdc.gov/tobacco/basic_information/e-cigarettes/Quick-Facts-on-the-Risks-of-E-cigarettes-for-Kids-Teens-and-Young-Adults.html</a:t>
            </a:r>
            <a:r>
              <a:rPr lang="fr-FR" dirty="0"/>
              <a:t>.</a:t>
            </a:r>
          </a:p>
          <a:p>
            <a:endParaRPr lang="fr-CA" b="1" strike="noStrike" dirty="0">
              <a:highlight>
                <a:srgbClr val="FFFF00"/>
              </a:highlight>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b="1" strike="noStrike" dirty="0"/>
              <a:t>Source de l'image :</a:t>
            </a:r>
            <a:r>
              <a:rPr lang="fr-CA" b="1" strike="noStrike" baseline="0" dirty="0"/>
              <a:t> </a:t>
            </a:r>
            <a:r>
              <a:rPr lang="fr-CA" strike="noStrike" dirty="0"/>
              <a:t>Clipart PowerPoint</a:t>
            </a:r>
          </a:p>
          <a:p>
            <a:endParaRPr lang="fr-CA" sz="1200" u="sng" kern="1200" dirty="0">
              <a:solidFill>
                <a:schemeClr val="tx1"/>
              </a:solidFill>
              <a:effectLst/>
              <a:latin typeface="+mn-lt"/>
              <a:ea typeface="+mn-ea"/>
              <a:cs typeface="+mn-cs"/>
              <a:hlinkClick r:id="rId5"/>
            </a:endParaRPr>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4</a:t>
            </a:fld>
            <a:endParaRPr lang="fr-CA" dirty="0"/>
          </a:p>
        </p:txBody>
      </p:sp>
    </p:spTree>
    <p:extLst>
      <p:ext uri="{BB962C8B-B14F-4D97-AF65-F5344CB8AC3E}">
        <p14:creationId xmlns:p14="http://schemas.microsoft.com/office/powerpoint/2010/main" val="2102584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96888" y="4360168"/>
            <a:ext cx="5616624" cy="4768914"/>
          </a:xfrm>
        </p:spPr>
        <p:txBody>
          <a:bodyPr/>
          <a:lstStyle/>
          <a:p>
            <a:pPr lvl="0"/>
            <a:r>
              <a:rPr lang="fr-CA" dirty="0"/>
              <a:t>La</a:t>
            </a:r>
            <a:r>
              <a:rPr lang="fr-CA" b="0" i="0" dirty="0"/>
              <a:t> nicotine présente dans les cigarettes électroniques </a:t>
            </a:r>
            <a:r>
              <a:rPr lang="fr-CA" dirty="0"/>
              <a:t>entraîne une dépendance. Dès qu'on introduit de la nicotine dans son organisme, on commence à en vouloir encore.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000" b="0" i="0" u="sng" strike="noStrike" kern="1200" baseline="0" dirty="0">
                <a:solidFill>
                  <a:schemeClr val="tx1"/>
                </a:solidFill>
                <a:latin typeface="+mn-lt"/>
                <a:ea typeface="+mn-ea"/>
                <a:cs typeface="+mn-cs"/>
                <a:hlinkClick r:id="rId3"/>
              </a:rPr>
              <a:t>https://www.canada.ca/fr/sante-canada/services/tabagisme-et-tabac/effets-tabagisme/tabagisme-et-votre-organisme/dependance-nicotine.html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b="0" i="0" u="none" strike="noStrike" kern="1200" baseline="0" dirty="0">
              <a:solidFill>
                <a:schemeClr val="tx1"/>
              </a:solidFill>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u="none" dirty="0">
                <a:solidFill>
                  <a:srgbClr val="000000"/>
                </a:solidFill>
              </a:rPr>
              <a:t>Source de l’image : </a:t>
            </a:r>
            <a:r>
              <a:rPr lang="fr-CA" b="0" u="none" dirty="0">
                <a:solidFill>
                  <a:srgbClr val="000000"/>
                </a:solidFill>
              </a:rPr>
              <a:t>Pixabay</a:t>
            </a:r>
            <a:endParaRPr lang="en-US" b="0" dirty="0"/>
          </a:p>
          <a:p>
            <a:pPr lvl="1"/>
            <a:endParaRPr lang="fr-CA" sz="1100" dirty="0"/>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5</a:t>
            </a:fld>
            <a:endParaRPr lang="fr-CA" dirty="0"/>
          </a:p>
        </p:txBody>
      </p:sp>
    </p:spTree>
    <p:extLst>
      <p:ext uri="{BB962C8B-B14F-4D97-AF65-F5344CB8AC3E}">
        <p14:creationId xmlns:p14="http://schemas.microsoft.com/office/powerpoint/2010/main" val="2744172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rPr>
              <a:t>Source de l'image : </a:t>
            </a:r>
            <a:r>
              <a:rPr lang="fr-CA" sz="1200" b="0" kern="1200" dirty="0">
                <a:solidFill>
                  <a:schemeClr val="tx1"/>
                </a:solidFill>
                <a:effectLst/>
              </a:rPr>
              <a:t>Adobe Stock (achat)</a:t>
            </a:r>
            <a:endParaRPr lang="fr-CA" b="0"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6</a:t>
            </a:fld>
            <a:endParaRPr lang="fr-CA" dirty="0"/>
          </a:p>
        </p:txBody>
      </p:sp>
    </p:spTree>
    <p:extLst>
      <p:ext uri="{BB962C8B-B14F-4D97-AF65-F5344CB8AC3E}">
        <p14:creationId xmlns:p14="http://schemas.microsoft.com/office/powerpoint/2010/main" val="2386894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lvl="0"/>
            <a:r>
              <a:rPr lang="fr-CA" dirty="0"/>
              <a:t>La nicotine est une substance qui engendre une très forte dépendance. L'utilisation de produits de vapotage contenant de la nicotine peut :</a:t>
            </a:r>
            <a:endParaRPr lang="fr-CA" dirty="0">
              <a:effectLst/>
            </a:endParaRPr>
          </a:p>
          <a:p>
            <a:pPr marL="361950" lvl="1" indent="-180975">
              <a:buFont typeface="Arial" panose="020B0604020202020204" pitchFamily="34" charset="0"/>
              <a:buChar char="•"/>
            </a:pPr>
            <a:r>
              <a:rPr lang="fr-CA" dirty="0"/>
              <a:t>conduire à la dépendance;</a:t>
            </a:r>
            <a:endParaRPr lang="fr-CA" sz="1100" dirty="0"/>
          </a:p>
          <a:p>
            <a:pPr marL="361950" lvl="1" indent="-180975">
              <a:buFont typeface="Arial" panose="020B0604020202020204" pitchFamily="34" charset="0"/>
              <a:buChar char="•"/>
            </a:pPr>
            <a:r>
              <a:rPr lang="fr-CA" dirty="0"/>
              <a:t>entraîner une accoutumance à la nicotine chez les utilisateurs qui n'auraient pas commencé à consommer de la nicotine autrement.</a:t>
            </a:r>
            <a:endParaRPr lang="fr-CA" sz="1100" dirty="0"/>
          </a:p>
          <a:p>
            <a:r>
              <a:rPr lang="fr-CA" dirty="0"/>
              <a:t> </a:t>
            </a:r>
            <a:endParaRPr lang="fr-CA" sz="1100" dirty="0"/>
          </a:p>
          <a:p>
            <a:pPr lvl="0"/>
            <a:r>
              <a:rPr lang="fr-CA" dirty="0"/>
              <a:t>Les jeunes peuvent devenir dépendants de la nicotine à des niveaux d'exposition inférieurs à ceux des adultes. </a:t>
            </a:r>
          </a:p>
          <a:p>
            <a:pPr lvl="0"/>
            <a:endParaRPr lang="fr-CA"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L’exposition à la nicotine pourrait éventuellement prédisposer les jeunes à la dépendance à d'autres drogues.</a:t>
            </a:r>
            <a:endParaRPr lang="fr-CA" sz="1200" b="0" dirty="0">
              <a:cs typeface="Arial" panose="020B0604020202020204" pitchFamily="34" charset="0"/>
            </a:endParaRPr>
          </a:p>
          <a:p>
            <a:r>
              <a:rPr lang="fr-CA" sz="1000" u="sng" kern="1200" dirty="0">
                <a:solidFill>
                  <a:schemeClr val="tx1"/>
                </a:solidFill>
                <a:effectLst/>
                <a:latin typeface="+mn-lt"/>
                <a:ea typeface="+mn-ea"/>
                <a:cs typeface="+mn-cs"/>
                <a:hlinkClick r:id="rId3"/>
              </a:rPr>
              <a:t>https://www.canada.ca/fr/sante-canada/services/tabagisme-et-tabac/vapotage/risques.html#a1</a:t>
            </a:r>
            <a:endParaRPr lang="fr-CA" sz="1000" u="sng" kern="1200" dirty="0">
              <a:solidFill>
                <a:schemeClr val="tx1"/>
              </a:solidFill>
              <a:effectLst/>
              <a:latin typeface="+mn-lt"/>
              <a:ea typeface="+mn-ea"/>
              <a:cs typeface="+mn-cs"/>
            </a:endParaRPr>
          </a:p>
          <a:p>
            <a:pPr algn="l"/>
            <a:endParaRPr lang="fr-CA" sz="1200" u="sng" kern="1200" dirty="0">
              <a:solidFill>
                <a:schemeClr val="tx1"/>
              </a:solidFill>
              <a:effectLst/>
              <a:latin typeface="+mn-lt"/>
              <a:ea typeface="+mn-ea"/>
              <a:cs typeface="+mn-cs"/>
            </a:endParaRPr>
          </a:p>
          <a:p>
            <a:r>
              <a:rPr lang="fr-CA" b="1" dirty="0"/>
              <a:t>Source de l'image : </a:t>
            </a:r>
            <a:r>
              <a:rPr lang="fr-CA" b="0" dirty="0"/>
              <a:t>Clipart PowerPoint  </a:t>
            </a:r>
          </a:p>
          <a:p>
            <a:endParaRPr lang="fr-CA" dirty="0"/>
          </a:p>
        </p:txBody>
      </p:sp>
      <p:sp>
        <p:nvSpPr>
          <p:cNvPr id="4" name="Espace réservé du numéro de diapositive 3"/>
          <p:cNvSpPr>
            <a:spLocks noGrp="1"/>
          </p:cNvSpPr>
          <p:nvPr>
            <p:ph type="sldNum" sz="quarter" idx="10"/>
          </p:nvPr>
        </p:nvSpPr>
        <p:spPr/>
        <p:txBody>
          <a:bodyPr/>
          <a:lstStyle/>
          <a:p>
            <a:fld id="{F8D60F84-45FF-4226-AA73-AB9D19F22FA2}" type="slidenum">
              <a:rPr lang="fr-CA" smtClean="0"/>
              <a:t>7</a:t>
            </a:fld>
            <a:endParaRPr lang="fr-CA" dirty="0"/>
          </a:p>
        </p:txBody>
      </p:sp>
    </p:spTree>
    <p:extLst>
      <p:ext uri="{BB962C8B-B14F-4D97-AF65-F5344CB8AC3E}">
        <p14:creationId xmlns:p14="http://schemas.microsoft.com/office/powerpoint/2010/main" val="774862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66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sz="1200" b="1" u="none" dirty="0"/>
              <a:t>Réponse :</a:t>
            </a:r>
            <a:r>
              <a:rPr lang="fr-CA" sz="1200" dirty="0"/>
              <a:t> </a:t>
            </a:r>
          </a:p>
          <a:p>
            <a:r>
              <a:rPr lang="fr-CA" sz="1200" b="1" dirty="0"/>
              <a:t>Vrai  </a:t>
            </a:r>
          </a:p>
          <a:p>
            <a:r>
              <a:rPr lang="fr-CA" sz="1200" dirty="0"/>
              <a:t>Le vapotage avec des produits contenant de la nicotine peut </a:t>
            </a:r>
            <a:r>
              <a:rPr lang="fr-CA" sz="1200" u="none" dirty="0"/>
              <a:t>altérer</a:t>
            </a:r>
            <a:r>
              <a:rPr lang="fr-CA" sz="1200" dirty="0"/>
              <a:t> le développement du cerveau chez les adolescents. </a:t>
            </a:r>
          </a:p>
          <a:p>
            <a:r>
              <a:rPr lang="fr-CA" sz="1000" u="sng" dirty="0">
                <a:hlinkClick r:id="rId3"/>
              </a:rPr>
              <a:t>https://www.canada.ca/fr/services/sante/publications/vie-saine/parler-vapotage-adolescent-fiche-conseils-parents.html</a:t>
            </a:r>
            <a:endParaRPr lang="fr-CA" sz="1000" u="sng" dirty="0"/>
          </a:p>
          <a:p>
            <a:endParaRPr lang="fr-CA" b="0" dirty="0"/>
          </a:p>
          <a:p>
            <a:r>
              <a:rPr lang="fr-CA" b="0" dirty="0"/>
              <a:t>L'exposition à la nicotine pendant l'adolescence peut entraîner</a:t>
            </a:r>
            <a:r>
              <a:rPr lang="fr-CA" b="0" baseline="0" dirty="0"/>
              <a:t> u</a:t>
            </a:r>
            <a:r>
              <a:rPr lang="fr-CA" b="0" dirty="0"/>
              <a:t>ne diminution du contrôle des impulsions ainsi que </a:t>
            </a:r>
            <a:r>
              <a:rPr lang="fr-CA" b="0" baseline="0" dirty="0"/>
              <a:t>d</a:t>
            </a:r>
            <a:r>
              <a:rPr lang="fr-CA" b="0" dirty="0"/>
              <a:t>es problèmes cognitifs</a:t>
            </a:r>
            <a:r>
              <a:rPr lang="fr-CA" b="0" baseline="0" dirty="0"/>
              <a:t> </a:t>
            </a:r>
            <a:r>
              <a:rPr lang="fr-CA" b="0" dirty="0"/>
              <a:t>et comportementaux.</a:t>
            </a:r>
          </a:p>
          <a:p>
            <a:r>
              <a:rPr lang="fr-CA" sz="1000" u="sng" kern="1200" dirty="0">
                <a:solidFill>
                  <a:schemeClr val="tx1"/>
                </a:solidFill>
                <a:effectLst/>
                <a:latin typeface="+mn-lt"/>
                <a:ea typeface="+mn-ea"/>
                <a:cs typeface="+mn-cs"/>
                <a:hlinkClick r:id="rId4"/>
              </a:rPr>
              <a:t>https://www.canada.ca/fr/sante-canada/services/tabagisme-et-tabac/vapotage/risques.html#a1</a:t>
            </a:r>
            <a:endParaRPr lang="fr-CA" sz="1000" kern="1200" dirty="0">
              <a:solidFill>
                <a:schemeClr val="tx1"/>
              </a:solidFill>
              <a:effectLst/>
              <a:latin typeface="+mn-lt"/>
              <a:ea typeface="+mn-ea"/>
              <a:cs typeface="+mn-cs"/>
            </a:endParaRPr>
          </a:p>
          <a:p>
            <a:pPr marL="0" indent="0">
              <a:buFont typeface="Arial" panose="020B0604020202020204" pitchFamily="34" charset="0"/>
              <a:buNone/>
            </a:pPr>
            <a:endParaRPr lang="fr-CA" b="0" dirty="0"/>
          </a:p>
          <a:p>
            <a:pPr marL="0" marR="0" indent="0" algn="l" defTabSz="914400" rtl="0" eaLnBrk="1" fontAlgn="auto" latinLnBrk="0" hangingPunct="1">
              <a:lnSpc>
                <a:spcPct val="100000"/>
              </a:lnSpc>
              <a:spcBef>
                <a:spcPts val="0"/>
              </a:spcBef>
              <a:spcAft>
                <a:spcPts val="0"/>
              </a:spcAft>
              <a:buClrTx/>
              <a:buSzTx/>
              <a:buFontTx/>
              <a:buNone/>
              <a:tabLst/>
              <a:defRPr/>
            </a:pPr>
            <a:r>
              <a:rPr lang="fr-FR" sz="1200" b="1" u="none" dirty="0"/>
              <a:t>Source de l'image : </a:t>
            </a:r>
            <a:r>
              <a:rPr lang="fr-FR" sz="1200" b="0" u="none" dirty="0"/>
              <a:t>Pixabay</a:t>
            </a:r>
          </a:p>
          <a:p>
            <a:endParaRPr lang="fr-CA"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D60F84-45FF-4226-AA73-AB9D19F22FA2}" type="slidenum">
              <a:rPr kumimoji="0" lang="fr-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936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
        <p:nvSpPr>
          <p:cNvPr id="30" name="Date Placeholder 29"/>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19" name="Footer Placeholder 18"/>
          <p:cNvSpPr>
            <a:spLocks noGrp="1"/>
          </p:cNvSpPr>
          <p:nvPr>
            <p:ph type="ftr" sz="quarter" idx="11"/>
          </p:nvPr>
        </p:nvSpPr>
        <p:spPr/>
        <p:txBody>
          <a:bodyPr/>
          <a:lstStyle/>
          <a:p>
            <a:endParaRPr lang="fr-CA" dirty="0">
              <a:solidFill>
                <a:srgbClr val="FFFFFF">
                  <a:shade val="90000"/>
                </a:srgbClr>
              </a:solidFill>
            </a:endParaRPr>
          </a:p>
        </p:txBody>
      </p:sp>
      <p:sp>
        <p:nvSpPr>
          <p:cNvPr id="27" name="Slide Number Placeholder 2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46802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827054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fr-FR"/>
              <a:t>Modifiez le style du titre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2452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fr-FR"/>
              <a:t>Modifiez le style du titre</a:t>
            </a:r>
            <a:endParaRPr kumimoji="0" lang="en-US"/>
          </a:p>
        </p:txBody>
      </p:sp>
      <p:sp>
        <p:nvSpPr>
          <p:cNvPr id="3" name="Content Placeholder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207069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Date Placeholder 3"/>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5" name="Footer Placeholder 4"/>
          <p:cNvSpPr>
            <a:spLocks noGrp="1"/>
          </p:cNvSpPr>
          <p:nvPr>
            <p:ph type="ftr" sz="quarter" idx="11"/>
          </p:nvPr>
        </p:nvSpPr>
        <p:spPr/>
        <p:txBody>
          <a:bodyPr/>
          <a:lstStyle/>
          <a:p>
            <a:endParaRPr lang="fr-CA" dirty="0">
              <a:solidFill>
                <a:srgbClr val="FFFFFF">
                  <a:shade val="90000"/>
                </a:srgbClr>
              </a:solidFill>
            </a:endParaRPr>
          </a:p>
        </p:txBody>
      </p:sp>
      <p:sp>
        <p:nvSpPr>
          <p:cNvPr id="6" name="Slide Number Placeholder 5"/>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2659972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fr-FR"/>
              <a:t>Modifiez le style du titre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2208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fr-FR"/>
              <a:t>Modifiez le style du titre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Date Placeholder 6"/>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8" name="Footer Placeholder 7"/>
          <p:cNvSpPr>
            <a:spLocks noGrp="1"/>
          </p:cNvSpPr>
          <p:nvPr>
            <p:ph type="ftr" sz="quarter" idx="11"/>
          </p:nvPr>
        </p:nvSpPr>
        <p:spPr/>
        <p:txBody>
          <a:bodyPr/>
          <a:lstStyle/>
          <a:p>
            <a:endParaRPr lang="fr-CA" dirty="0">
              <a:solidFill>
                <a:srgbClr val="FFFFFF">
                  <a:shade val="90000"/>
                </a:srgbClr>
              </a:solidFill>
            </a:endParaRPr>
          </a:p>
        </p:txBody>
      </p:sp>
      <p:sp>
        <p:nvSpPr>
          <p:cNvPr id="9" name="Slide Number Placeholder 8"/>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3944333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Date Placeholder 2"/>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4" name="Footer Placeholder 3"/>
          <p:cNvSpPr>
            <a:spLocks noGrp="1"/>
          </p:cNvSpPr>
          <p:nvPr>
            <p:ph type="ftr" sz="quarter" idx="11"/>
          </p:nvPr>
        </p:nvSpPr>
        <p:spPr/>
        <p:txBody>
          <a:bodyPr/>
          <a:lstStyle/>
          <a:p>
            <a:endParaRPr lang="fr-CA" dirty="0">
              <a:solidFill>
                <a:srgbClr val="FFFFFF">
                  <a:shade val="90000"/>
                </a:srgbClr>
              </a:solidFill>
            </a:endParaRPr>
          </a:p>
        </p:txBody>
      </p:sp>
      <p:sp>
        <p:nvSpPr>
          <p:cNvPr id="5" name="Slide Number Placeholder 4"/>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42069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3" name="Footer Placeholder 2"/>
          <p:cNvSpPr>
            <a:spLocks noGrp="1"/>
          </p:cNvSpPr>
          <p:nvPr>
            <p:ph type="ftr" sz="quarter" idx="11"/>
          </p:nvPr>
        </p:nvSpPr>
        <p:spPr/>
        <p:txBody>
          <a:bodyPr/>
          <a:lstStyle/>
          <a:p>
            <a:endParaRPr lang="fr-CA" dirty="0">
              <a:solidFill>
                <a:srgbClr val="FFFFFF">
                  <a:shade val="90000"/>
                </a:srgbClr>
              </a:solidFill>
            </a:endParaRPr>
          </a:p>
        </p:txBody>
      </p:sp>
      <p:sp>
        <p:nvSpPr>
          <p:cNvPr id="4" name="Slide Number Placeholder 3"/>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115523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fr-FR"/>
              <a:t>Modifiez le style du titre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fr-FR"/>
              <a:t>Modifiez les styles du texte du masque</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Tree>
    <p:extLst>
      <p:ext uri="{BB962C8B-B14F-4D97-AF65-F5344CB8AC3E}">
        <p14:creationId xmlns:p14="http://schemas.microsoft.com/office/powerpoint/2010/main" val="991557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fr-FR"/>
              <a:t>Modifiez le style du titre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Date Placeholder 4"/>
          <p:cNvSpPr>
            <a:spLocks noGrp="1"/>
          </p:cNvSpPr>
          <p:nvPr>
            <p:ph type="dt" sz="half" idx="10"/>
          </p:nvPr>
        </p:nvSpPr>
        <p:spPr/>
        <p:txBody>
          <a:body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6" name="Footer Placeholder 5"/>
          <p:cNvSpPr>
            <a:spLocks noGrp="1"/>
          </p:cNvSpPr>
          <p:nvPr>
            <p:ph type="ftr" sz="quarter" idx="11"/>
          </p:nvPr>
        </p:nvSpPr>
        <p:spPr/>
        <p:txBody>
          <a:bodyPr/>
          <a:lstStyle/>
          <a:p>
            <a:endParaRPr lang="fr-CA" dirty="0">
              <a:solidFill>
                <a:srgbClr val="FFFFFF">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fr-FR" dirty="0"/>
              <a:t>Cliquez sur l'icône pour ajouter une image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Tree>
    <p:extLst>
      <p:ext uri="{BB962C8B-B14F-4D97-AF65-F5344CB8AC3E}">
        <p14:creationId xmlns:p14="http://schemas.microsoft.com/office/powerpoint/2010/main" val="1054605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fr-FR"/>
              <a:t>Modifiez le style du titre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BB1664E-B606-42A3-982C-58A0BB194602}" type="datetimeFigureOut">
              <a:rPr lang="fr-CA" smtClean="0">
                <a:solidFill>
                  <a:srgbClr val="FFFFFF">
                    <a:shade val="90000"/>
                  </a:srgbClr>
                </a:solidFill>
              </a:rPr>
              <a:pPr/>
              <a:t>2023-11-09</a:t>
            </a:fld>
            <a:endParaRPr lang="fr-CA" dirty="0">
              <a:solidFill>
                <a:srgbClr val="FFFFFF">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r-CA" dirty="0">
              <a:solidFill>
                <a:srgbClr val="FFFFFF">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5B1B2D-35D9-4349-BFF1-85D89E65F71F}" type="slidenum">
              <a:rPr lang="fr-CA" smtClean="0">
                <a:solidFill>
                  <a:srgbClr val="FFFFFF">
                    <a:shade val="90000"/>
                  </a:srgbClr>
                </a:solidFill>
              </a:rPr>
              <a:pPr/>
              <a:t>‹N°›</a:t>
            </a:fld>
            <a:endParaRPr lang="fr-CA" dirty="0">
              <a:solidFill>
                <a:srgbClr val="FFFFFF">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Tree>
    <p:extLst>
      <p:ext uri="{BB962C8B-B14F-4D97-AF65-F5344CB8AC3E}">
        <p14:creationId xmlns:p14="http://schemas.microsoft.com/office/powerpoint/2010/main" val="392073880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7" Type="http://schemas.microsoft.com/office/2007/relationships/hdphoto" Target="../media/hdphoto5.wdp"/><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33.xml"/><Relationship Id="rId7" Type="http://schemas.openxmlformats.org/officeDocument/2006/relationships/notesSlide" Target="../notesSlides/notesSlide1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slideLayout" Target="../slideLayouts/slideLayout2.xml"/><Relationship Id="rId5" Type="http://schemas.openxmlformats.org/officeDocument/2006/relationships/tags" Target="../tags/tag35.xml"/><Relationship Id="rId4" Type="http://schemas.openxmlformats.org/officeDocument/2006/relationships/tags" Target="../tags/tag34.xml"/><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38.xml"/><Relationship Id="rId7" Type="http://schemas.openxmlformats.org/officeDocument/2006/relationships/tags" Target="../tags/tag42.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microsoft.com/office/2007/relationships/hdphoto" Target="../media/hdphoto5.wdp"/><Relationship Id="rId5" Type="http://schemas.openxmlformats.org/officeDocument/2006/relationships/tags" Target="../tags/tag40.xml"/><Relationship Id="rId10" Type="http://schemas.openxmlformats.org/officeDocument/2006/relationships/image" Target="../media/image9.png"/><Relationship Id="rId4" Type="http://schemas.openxmlformats.org/officeDocument/2006/relationships/tags" Target="../tags/tag39.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45.xml"/><Relationship Id="rId7" Type="http://schemas.openxmlformats.org/officeDocument/2006/relationships/notesSlide" Target="../notesSlides/notesSlide14.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tags" Target="../tags/tag47.xml"/><Relationship Id="rId4" Type="http://schemas.openxmlformats.org/officeDocument/2006/relationships/tags" Target="../tags/tag46.xml"/><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tags" Target="../tags/tag50.xml"/><Relationship Id="rId7" Type="http://schemas.microsoft.com/office/2007/relationships/hdphoto" Target="../media/hdphoto5.wdp"/><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9.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tags" Target="../tags/tag55.xml"/><Relationship Id="rId7" Type="http://schemas.microsoft.com/office/2007/relationships/hdphoto" Target="../media/hdphoto5.wdp"/><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9.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tags" Target="../tags/tag60.xml"/><Relationship Id="rId7" Type="http://schemas.microsoft.com/office/2007/relationships/hdphoto" Target="../media/hdphoto5.wdp"/><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9.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7.xml"/><Relationship Id="rId7" Type="http://schemas.openxmlformats.org/officeDocument/2006/relationships/tags" Target="../tags/tag1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11" Type="http://schemas.microsoft.com/office/2007/relationships/hdphoto" Target="../media/hdphoto1.wdp"/><Relationship Id="rId5" Type="http://schemas.openxmlformats.org/officeDocument/2006/relationships/tags" Target="../tags/tag9.xml"/><Relationship Id="rId10" Type="http://schemas.openxmlformats.org/officeDocument/2006/relationships/image" Target="../media/image5.jpeg"/><Relationship Id="rId4" Type="http://schemas.openxmlformats.org/officeDocument/2006/relationships/tags" Target="../tags/tag8.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7" Type="http://schemas.microsoft.com/office/2007/relationships/hdphoto" Target="../media/hdphoto2.wdp"/><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7" Type="http://schemas.microsoft.com/office/2007/relationships/hdphoto" Target="../media/hdphoto3.wdp"/><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7" Type="http://schemas.microsoft.com/office/2007/relationships/hdphoto" Target="../media/hdphoto4.wdp"/><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0" y="2244060"/>
            <a:ext cx="9144000" cy="2523768"/>
          </a:xfrm>
          <a:prstGeom prst="rect">
            <a:avLst/>
          </a:prstGeom>
          <a:noFill/>
        </p:spPr>
        <p:txBody>
          <a:bodyPr wrap="square" rtlCol="0">
            <a:spAutoFit/>
          </a:bodyPr>
          <a:lstStyle/>
          <a:p>
            <a:pPr algn="ctr"/>
            <a:r>
              <a:rPr lang="fr-CA" sz="6000" dirty="0">
                <a:solidFill>
                  <a:srgbClr val="073E87"/>
                </a:solidFill>
                <a:latin typeface="Arial Black" panose="020B0A04020102020204" pitchFamily="34" charset="0"/>
                <a:cs typeface="Aharoni" panose="02010803020104030203" pitchFamily="2" charset="-79"/>
              </a:rPr>
              <a:t>Module 2</a:t>
            </a:r>
          </a:p>
          <a:p>
            <a:pPr algn="ctr"/>
            <a:endParaRPr lang="fr-CA" sz="1000" dirty="0">
              <a:solidFill>
                <a:srgbClr val="073E87"/>
              </a:solidFill>
              <a:latin typeface="Arial Black" panose="020B0A04020102020204" pitchFamily="34" charset="0"/>
              <a:cs typeface="Aharoni" panose="02010803020104030203" pitchFamily="2" charset="-79"/>
            </a:endParaRPr>
          </a:p>
          <a:p>
            <a:pPr algn="ctr"/>
            <a:r>
              <a:rPr lang="fr-CA" sz="4400" dirty="0">
                <a:solidFill>
                  <a:srgbClr val="85B400"/>
                </a:solidFill>
                <a:latin typeface="Arial Black" panose="020B0A04020102020204" pitchFamily="34" charset="0"/>
                <a:cs typeface="Aharoni" panose="02010803020104030203" pitchFamily="2" charset="-79"/>
              </a:rPr>
              <a:t>Effets néfastes                              de la nicotine</a:t>
            </a:r>
          </a:p>
        </p:txBody>
      </p:sp>
    </p:spTree>
    <p:extLst>
      <p:ext uri="{BB962C8B-B14F-4D97-AF65-F5344CB8AC3E}">
        <p14:creationId xmlns:p14="http://schemas.microsoft.com/office/powerpoint/2010/main" val="591094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0" y="2825054"/>
            <a:ext cx="9144000" cy="1277496"/>
          </a:xfrm>
        </p:spPr>
        <p:txBody>
          <a:bodyPr>
            <a:normAutofit/>
          </a:bodyPr>
          <a:lstStyle/>
          <a:p>
            <a:pPr marL="0" lvl="0" indent="0" algn="ctr">
              <a:buNone/>
            </a:pPr>
            <a:r>
              <a:rPr lang="fr-CA" sz="3600" b="1" dirty="0">
                <a:latin typeface="Arial" panose="020B0604020202020204" pitchFamily="34" charset="0"/>
                <a:cs typeface="Arial" panose="020B0604020202020204" pitchFamily="34" charset="0"/>
              </a:rPr>
              <a:t>Le vapotage avec de la nicotine n'entraîne pas de dépendance.</a:t>
            </a:r>
          </a:p>
          <a:p>
            <a:pPr marL="0" indent="0">
              <a:buNone/>
            </a:pPr>
            <a:endParaRPr lang="fr-CA" dirty="0"/>
          </a:p>
        </p:txBody>
      </p:sp>
      <p:pic>
        <p:nvPicPr>
          <p:cNvPr id="8" name="Image 7">
            <a:extLst>
              <a:ext uri="{FF2B5EF4-FFF2-40B4-BE49-F238E27FC236}">
                <a16:creationId xmlns:a16="http://schemas.microsoft.com/office/drawing/2014/main" id="{EDF7F4CF-F30E-43A2-B5CD-7D2972DD54B5}"/>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313141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120179"/>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FAUX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215516" y="3068960"/>
            <a:ext cx="8712968" cy="2097361"/>
          </a:xfrm>
        </p:spPr>
        <p:txBody>
          <a:bodyPr>
            <a:normAutofit fontScale="70000" lnSpcReduction="20000"/>
          </a:bodyPr>
          <a:lstStyle/>
          <a:p>
            <a:pPr marL="0" lvl="0" indent="0" algn="ctr">
              <a:lnSpc>
                <a:spcPct val="110000"/>
              </a:lnSpc>
              <a:spcBef>
                <a:spcPts val="0"/>
              </a:spcBef>
              <a:buClrTx/>
              <a:buSzTx/>
              <a:buNone/>
              <a:defRPr/>
            </a:pPr>
            <a:r>
              <a:rPr lang="fr-CA" sz="6700" b="1" dirty="0">
                <a:solidFill>
                  <a:srgbClr val="FF6600"/>
                </a:solidFill>
                <a:latin typeface="Arial" panose="020B0604020202020204" pitchFamily="34" charset="0"/>
                <a:cs typeface="Arial" panose="020B0604020202020204" pitchFamily="34" charset="0"/>
              </a:rPr>
              <a:t>Le vapotage avec de               la nicotine entraîne                une dépendance.</a:t>
            </a:r>
          </a:p>
          <a:p>
            <a:pPr marL="0" indent="0" algn="ctr">
              <a:lnSpc>
                <a:spcPct val="110000"/>
              </a:lnSpc>
              <a:buNone/>
            </a:pPr>
            <a:endParaRPr lang="fr-CA" sz="3800" b="1" dirty="0">
              <a:solidFill>
                <a:srgbClr val="FF6600"/>
              </a:solidFill>
              <a:latin typeface="Arial" panose="020B0604020202020204" pitchFamily="34" charset="0"/>
              <a:cs typeface="Arial" panose="020B0604020202020204" pitchFamily="34" charset="0"/>
            </a:endParaRPr>
          </a:p>
          <a:p>
            <a:pPr marL="0" indent="0">
              <a:buNone/>
            </a:pPr>
            <a:endParaRPr lang="fr-CA" dirty="0"/>
          </a:p>
        </p:txBody>
      </p:sp>
    </p:spTree>
    <p:extLst>
      <p:ext uri="{BB962C8B-B14F-4D97-AF65-F5344CB8AC3E}">
        <p14:creationId xmlns:p14="http://schemas.microsoft.com/office/powerpoint/2010/main" val="38919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924944"/>
            <a:ext cx="8229600" cy="1709544"/>
          </a:xfrm>
        </p:spPr>
        <p:txBody>
          <a:bodyPr>
            <a:normAutofit/>
          </a:bodyPr>
          <a:lstStyle/>
          <a:p>
            <a:endParaRPr lang="fr-CA" dirty="0"/>
          </a:p>
          <a:p>
            <a:pPr marL="0" indent="0">
              <a:buNone/>
            </a:pPr>
            <a:endParaRPr lang="fr-CA" dirty="0"/>
          </a:p>
        </p:txBody>
      </p:sp>
      <p:sp>
        <p:nvSpPr>
          <p:cNvPr id="4" name="ZoneTexte 3"/>
          <p:cNvSpPr txBox="1"/>
          <p:nvPr>
            <p:custDataLst>
              <p:tags r:id="rId3"/>
            </p:custDataLst>
          </p:nvPr>
        </p:nvSpPr>
        <p:spPr>
          <a:xfrm>
            <a:off x="0" y="4939825"/>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Vrai</a:t>
            </a:r>
          </a:p>
        </p:txBody>
      </p:sp>
      <p:sp>
        <p:nvSpPr>
          <p:cNvPr id="7" name="Espace réservé du contenu 2">
            <a:extLst>
              <a:ext uri="{FF2B5EF4-FFF2-40B4-BE49-F238E27FC236}">
                <a16:creationId xmlns:a16="http://schemas.microsoft.com/office/drawing/2014/main" id="{F1CCAA18-517D-49CC-9331-AFF11BE72193}"/>
              </a:ext>
            </a:extLst>
          </p:cNvPr>
          <p:cNvSpPr txBox="1">
            <a:spLocks/>
          </p:cNvSpPr>
          <p:nvPr>
            <p:custDataLst>
              <p:tags r:id="rId4"/>
            </p:custDataLst>
          </p:nvPr>
        </p:nvSpPr>
        <p:spPr>
          <a:xfrm>
            <a:off x="457200" y="2788589"/>
            <a:ext cx="8229600" cy="1709544"/>
          </a:xfrm>
          <a:prstGeom prst="rect">
            <a:avLst/>
          </a:prstGeom>
        </p:spPr>
        <p:txBody>
          <a:bodyPr vert="horz">
            <a:normAutofit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fr-CA" sz="3600" b="1" dirty="0">
                <a:latin typeface="Arial" panose="020B0604020202020204" pitchFamily="34" charset="0"/>
                <a:cs typeface="Arial" panose="020B0604020202020204" pitchFamily="34" charset="0"/>
              </a:rPr>
              <a:t>La dépendance à la nicotine peut            se produire plus rapidement chez les jeunes que chez les adultes.</a:t>
            </a:r>
          </a:p>
          <a:p>
            <a:endParaRPr lang="fr-CA" dirty="0"/>
          </a:p>
          <a:p>
            <a:pPr marL="0" indent="0">
              <a:buFont typeface="Wingdings 2"/>
              <a:buNone/>
            </a:pPr>
            <a:endParaRPr lang="fr-CA" dirty="0"/>
          </a:p>
        </p:txBody>
      </p:sp>
      <p:pic>
        <p:nvPicPr>
          <p:cNvPr id="9" name="Image 8">
            <a:extLst>
              <a:ext uri="{FF2B5EF4-FFF2-40B4-BE49-F238E27FC236}">
                <a16:creationId xmlns:a16="http://schemas.microsoft.com/office/drawing/2014/main" id="{A6DFBCB0-3D69-4E29-97CB-628480E51ED5}"/>
              </a:ext>
            </a:extLst>
          </p:cNvPr>
          <p:cNvPicPr>
            <a:picLocks noChangeAspect="1"/>
          </p:cNvPicPr>
          <p:nvPr>
            <p:custDataLst>
              <p:tags r:id="rId5"/>
            </p:custDataLst>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9635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135907"/>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3091860"/>
            <a:ext cx="8229600" cy="1351405"/>
          </a:xfrm>
        </p:spPr>
        <p:txBody>
          <a:bodyPr>
            <a:normAutofit/>
          </a:bodyPr>
          <a:lstStyle/>
          <a:p>
            <a:endParaRPr lang="fr-CA" dirty="0"/>
          </a:p>
          <a:p>
            <a:pPr marL="0" indent="0">
              <a:buNone/>
            </a:pPr>
            <a:endParaRPr lang="fr-CA" dirty="0"/>
          </a:p>
        </p:txBody>
      </p:sp>
      <p:sp>
        <p:nvSpPr>
          <p:cNvPr id="4" name="ZoneTexte 3"/>
          <p:cNvSpPr txBox="1"/>
          <p:nvPr>
            <p:custDataLst>
              <p:tags r:id="rId3"/>
            </p:custDataLst>
          </p:nvPr>
        </p:nvSpPr>
        <p:spPr>
          <a:xfrm>
            <a:off x="0" y="4807324"/>
            <a:ext cx="9144000" cy="1107996"/>
          </a:xfrm>
          <a:prstGeom prst="rect">
            <a:avLst/>
          </a:prstGeom>
          <a:noFill/>
        </p:spPr>
        <p:txBody>
          <a:bodyPr wrap="square" rtlCol="0">
            <a:spAutoFit/>
          </a:bodyPr>
          <a:lstStyle/>
          <a:p>
            <a:pPr algn="ctr"/>
            <a:r>
              <a:rPr lang="fr-CA" sz="6600" dirty="0">
                <a:solidFill>
                  <a:srgbClr val="8EC000"/>
                </a:solidFill>
                <a:latin typeface="Arial Black" panose="020B0A04020102020204" pitchFamily="34" charset="0"/>
                <a:cs typeface="Aharoni" panose="02010803020104030203" pitchFamily="2" charset="-79"/>
              </a:rPr>
              <a:t>Vrai</a:t>
            </a:r>
          </a:p>
        </p:txBody>
      </p:sp>
      <p:sp>
        <p:nvSpPr>
          <p:cNvPr id="6" name="Espace réservé du contenu 2">
            <a:extLst>
              <a:ext uri="{FF2B5EF4-FFF2-40B4-BE49-F238E27FC236}">
                <a16:creationId xmlns:a16="http://schemas.microsoft.com/office/drawing/2014/main" id="{A3347088-E90A-4874-9BF5-33011802EC24}"/>
              </a:ext>
            </a:extLst>
          </p:cNvPr>
          <p:cNvSpPr txBox="1">
            <a:spLocks/>
          </p:cNvSpPr>
          <p:nvPr>
            <p:custDataLst>
              <p:tags r:id="rId4"/>
            </p:custDataLst>
          </p:nvPr>
        </p:nvSpPr>
        <p:spPr>
          <a:xfrm>
            <a:off x="0" y="2708920"/>
            <a:ext cx="9144000" cy="151216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endParaRPr lang="fr-CA" sz="3600" b="1" dirty="0">
              <a:latin typeface="Arial" panose="020B0604020202020204" pitchFamily="34" charset="0"/>
              <a:cs typeface="Arial" panose="020B0604020202020204" pitchFamily="34" charset="0"/>
            </a:endParaRPr>
          </a:p>
          <a:p>
            <a:pPr marL="0" indent="0" algn="ctr">
              <a:buFont typeface="Wingdings 2"/>
              <a:buNone/>
            </a:pPr>
            <a:endParaRPr lang="fr-CA" sz="3000" dirty="0">
              <a:latin typeface="Arial" panose="020B0604020202020204" pitchFamily="34" charset="0"/>
              <a:cs typeface="Arial" panose="020B0604020202020204" pitchFamily="34" charset="0"/>
            </a:endParaRPr>
          </a:p>
        </p:txBody>
      </p:sp>
      <p:sp>
        <p:nvSpPr>
          <p:cNvPr id="7" name="Espace réservé du contenu 2">
            <a:extLst>
              <a:ext uri="{FF2B5EF4-FFF2-40B4-BE49-F238E27FC236}">
                <a16:creationId xmlns:a16="http://schemas.microsoft.com/office/drawing/2014/main" id="{F6EE408A-BD33-470D-9452-A5A4C8849B8A}"/>
              </a:ext>
            </a:extLst>
          </p:cNvPr>
          <p:cNvSpPr txBox="1">
            <a:spLocks/>
          </p:cNvSpPr>
          <p:nvPr>
            <p:custDataLst>
              <p:tags r:id="rId5"/>
            </p:custDataLst>
          </p:nvPr>
        </p:nvSpPr>
        <p:spPr>
          <a:xfrm>
            <a:off x="0" y="2708920"/>
            <a:ext cx="9144000" cy="187220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endParaRPr lang="fr-CA" sz="3000" dirty="0">
              <a:latin typeface="Arial" panose="020B0604020202020204" pitchFamily="34" charset="0"/>
              <a:cs typeface="Arial" panose="020B0604020202020204" pitchFamily="34" charset="0"/>
            </a:endParaRPr>
          </a:p>
        </p:txBody>
      </p:sp>
      <p:sp>
        <p:nvSpPr>
          <p:cNvPr id="8" name="Espace réservé du contenu 2">
            <a:extLst>
              <a:ext uri="{FF2B5EF4-FFF2-40B4-BE49-F238E27FC236}">
                <a16:creationId xmlns:a16="http://schemas.microsoft.com/office/drawing/2014/main" id="{267CE664-26CB-43AA-89C7-0E4C999B7490}"/>
              </a:ext>
            </a:extLst>
          </p:cNvPr>
          <p:cNvSpPr txBox="1">
            <a:spLocks/>
          </p:cNvSpPr>
          <p:nvPr>
            <p:custDataLst>
              <p:tags r:id="rId6"/>
            </p:custDataLst>
          </p:nvPr>
        </p:nvSpPr>
        <p:spPr>
          <a:xfrm>
            <a:off x="0" y="2922435"/>
            <a:ext cx="9144000" cy="1351405"/>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Font typeface="Wingdings 2"/>
              <a:buNone/>
            </a:pPr>
            <a:r>
              <a:rPr lang="fr-CA" sz="3600" b="1" dirty="0">
                <a:latin typeface="Arial" panose="020B0604020202020204" pitchFamily="34" charset="0"/>
                <a:cs typeface="Arial" panose="020B0604020202020204" pitchFamily="34" charset="0"/>
              </a:rPr>
              <a:t>Si je vapote, je suis plus à risque de commencer à fumer la cigarette. </a:t>
            </a:r>
          </a:p>
          <a:p>
            <a:pPr marL="0" indent="0" algn="ctr">
              <a:buFont typeface="Wingdings 2"/>
              <a:buNone/>
            </a:pPr>
            <a:endParaRPr lang="fr-CA" sz="3000" dirty="0">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888C624F-BE40-4C68-BCA1-113249DDA3BB}"/>
              </a:ext>
            </a:extLst>
          </p:cNvPr>
          <p:cNvPicPr>
            <a:picLocks noChangeAspect="1"/>
          </p:cNvPicPr>
          <p:nvPr>
            <p:custDataLst>
              <p:tags r:id="rId7"/>
            </p:custDataLst>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347719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924944"/>
            <a:ext cx="8229600" cy="1709544"/>
          </a:xfrm>
        </p:spPr>
        <p:txBody>
          <a:bodyPr>
            <a:normAutofit/>
          </a:bodyPr>
          <a:lstStyle/>
          <a:p>
            <a:endParaRPr lang="fr-CA" dirty="0"/>
          </a:p>
          <a:p>
            <a:pPr marL="0" indent="0">
              <a:buNone/>
            </a:pPr>
            <a:endParaRPr lang="fr-CA" dirty="0"/>
          </a:p>
        </p:txBody>
      </p:sp>
      <p:sp>
        <p:nvSpPr>
          <p:cNvPr id="4" name="ZoneTexte 3"/>
          <p:cNvSpPr txBox="1"/>
          <p:nvPr>
            <p:custDataLst>
              <p:tags r:id="rId3"/>
            </p:custDataLst>
          </p:nvPr>
        </p:nvSpPr>
        <p:spPr>
          <a:xfrm>
            <a:off x="0" y="4888436"/>
            <a:ext cx="9144000" cy="1107996"/>
          </a:xfrm>
          <a:prstGeom prst="rect">
            <a:avLst/>
          </a:prstGeom>
          <a:noFill/>
        </p:spPr>
        <p:txBody>
          <a:bodyPr wrap="square" rtlCol="0">
            <a:spAutoFit/>
          </a:bodyPr>
          <a:lstStyle/>
          <a:p>
            <a:pPr algn="ctr"/>
            <a:r>
              <a:rPr lang="fr-CA" sz="6600" dirty="0">
                <a:solidFill>
                  <a:srgbClr val="8EC000"/>
                </a:solidFill>
                <a:latin typeface="Arial Black" panose="020B0A04020102020204" pitchFamily="34" charset="0"/>
                <a:cs typeface="Aharoni" panose="02010803020104030203" pitchFamily="2" charset="-79"/>
              </a:rPr>
              <a:t>Vrai</a:t>
            </a:r>
          </a:p>
        </p:txBody>
      </p:sp>
      <p:sp>
        <p:nvSpPr>
          <p:cNvPr id="6" name="Rectangle 5">
            <a:extLst>
              <a:ext uri="{FF2B5EF4-FFF2-40B4-BE49-F238E27FC236}">
                <a16:creationId xmlns:a16="http://schemas.microsoft.com/office/drawing/2014/main" id="{8EDF7C43-4C8B-4DEB-8E6B-119064F87FF3}"/>
              </a:ext>
            </a:extLst>
          </p:cNvPr>
          <p:cNvSpPr/>
          <p:nvPr>
            <p:custDataLst>
              <p:tags r:id="rId4"/>
            </p:custDataLst>
          </p:nvPr>
        </p:nvSpPr>
        <p:spPr>
          <a:xfrm>
            <a:off x="0" y="2691289"/>
            <a:ext cx="9144000" cy="1754326"/>
          </a:xfrm>
          <a:prstGeom prst="rect">
            <a:avLst/>
          </a:prstGeom>
        </p:spPr>
        <p:txBody>
          <a:bodyPr wrap="square">
            <a:spAutoFit/>
          </a:bodyPr>
          <a:lstStyle/>
          <a:p>
            <a:pPr algn="ctr"/>
            <a:r>
              <a:rPr lang="fr-CA" sz="3600" b="1" dirty="0">
                <a:latin typeface="Arial" panose="020B0604020202020204" pitchFamily="34" charset="0"/>
                <a:cs typeface="Arial" panose="020B0604020202020204" pitchFamily="34" charset="0"/>
              </a:rPr>
              <a:t>La dépendance à la nicotine                          est semblable à la dépendance                                 à l'héroïne et à la cocaïne.</a:t>
            </a:r>
          </a:p>
        </p:txBody>
      </p:sp>
      <p:pic>
        <p:nvPicPr>
          <p:cNvPr id="8" name="Image 7">
            <a:extLst>
              <a:ext uri="{FF2B5EF4-FFF2-40B4-BE49-F238E27FC236}">
                <a16:creationId xmlns:a16="http://schemas.microsoft.com/office/drawing/2014/main" id="{6AA732A9-33BD-4D9D-A6CB-A35945653A45}"/>
              </a:ext>
            </a:extLst>
          </p:cNvPr>
          <p:cNvPicPr>
            <a:picLocks noChangeAspect="1"/>
          </p:cNvPicPr>
          <p:nvPr>
            <p:custDataLst>
              <p:tags r:id="rId5"/>
            </p:custDataLst>
          </p:nvPr>
        </p:nvPicPr>
        <p:blipFill>
          <a:blip r:embed="rId8">
            <a:extLst>
              <a:ext uri="{BEBA8EAE-BF5A-486C-A8C5-ECC9F3942E4B}">
                <a14:imgProps xmlns:a14="http://schemas.microsoft.com/office/drawing/2010/main">
                  <a14:imgLayer r:embed="rId9">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24653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980728"/>
            <a:ext cx="91440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1087016" y="2420888"/>
            <a:ext cx="6969968" cy="2958646"/>
          </a:xfrm>
        </p:spPr>
        <p:txBody>
          <a:bodyPr anchor="ctr">
            <a:noAutofit/>
          </a:bodyPr>
          <a:lstStyle/>
          <a:p>
            <a:pPr marL="0" lvl="0" indent="0" algn="ctr">
              <a:buNone/>
            </a:pPr>
            <a:r>
              <a:rPr lang="fr-FR" sz="3600" b="1" dirty="0">
                <a:latin typeface="Arial" panose="020B0604020202020204" pitchFamily="34" charset="0"/>
                <a:cs typeface="Arial" panose="020B0604020202020204" pitchFamily="34" charset="0"/>
              </a:rPr>
              <a:t>Une cigarette électronique sans nicotine est sans     danger pour la santé. </a:t>
            </a:r>
            <a:endParaRPr lang="fr-CA" sz="3600" b="1"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41FD40C3-196A-431B-98F8-C9FDD5815F20}"/>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88224" y="4803470"/>
            <a:ext cx="2555776" cy="2054530"/>
          </a:xfrm>
          <a:prstGeom prst="rect">
            <a:avLst/>
          </a:prstGeom>
        </p:spPr>
      </p:pic>
    </p:spTree>
    <p:extLst>
      <p:ext uri="{BB962C8B-B14F-4D97-AF65-F5344CB8AC3E}">
        <p14:creationId xmlns:p14="http://schemas.microsoft.com/office/powerpoint/2010/main" val="309627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0" y="1196752"/>
            <a:ext cx="91440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FAUX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287524" y="2708920"/>
            <a:ext cx="8568952" cy="3096344"/>
          </a:xfrm>
        </p:spPr>
        <p:txBody>
          <a:bodyPr anchor="ctr">
            <a:noAutofit/>
          </a:bodyPr>
          <a:lstStyle/>
          <a:p>
            <a:pPr marL="0" lvl="0" indent="0" algn="ctr">
              <a:buNone/>
            </a:pPr>
            <a:r>
              <a:rPr lang="fr-CA" sz="3600" b="1" dirty="0">
                <a:solidFill>
                  <a:srgbClr val="FF6600"/>
                </a:solidFill>
                <a:latin typeface="Arial" panose="020B0604020202020204" pitchFamily="34" charset="0"/>
                <a:cs typeface="Arial" panose="020B0604020202020204" pitchFamily="34" charset="0"/>
              </a:rPr>
              <a:t>Il  y a des risque d'être exposé à d'autres substances chimiques nocives, même si un produit de vapotage ne contient pas de nicotine.</a:t>
            </a:r>
            <a:endParaRPr lang="fr-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47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924944"/>
            <a:ext cx="8229600" cy="1709544"/>
          </a:xfrm>
        </p:spPr>
        <p:txBody>
          <a:bodyPr>
            <a:noAutofit/>
          </a:bodyPr>
          <a:lstStyle/>
          <a:p>
            <a:pPr marL="0" lvl="0" indent="0" algn="ctr">
              <a:buNone/>
            </a:pPr>
            <a:r>
              <a:rPr lang="fr-FR" sz="3600" b="1" dirty="0">
                <a:latin typeface="Arial" panose="020B0604020202020204" pitchFamily="34" charset="0"/>
                <a:cs typeface="Arial" panose="020B0604020202020204" pitchFamily="34" charset="0"/>
              </a:rPr>
              <a:t>J’ai juste vapoté une fois                             ou deux, donc je ne peux pas                       développer de dépendance.</a:t>
            </a:r>
            <a:endParaRPr lang="fr-CA" sz="3600" b="1"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DB7DE98D-B174-4A41-8EA4-CA6638E678FA}"/>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660232" y="4803470"/>
            <a:ext cx="2483768" cy="2054530"/>
          </a:xfrm>
          <a:prstGeom prst="rect">
            <a:avLst/>
          </a:prstGeom>
        </p:spPr>
      </p:pic>
    </p:spTree>
    <p:extLst>
      <p:ext uri="{BB962C8B-B14F-4D97-AF65-F5344CB8AC3E}">
        <p14:creationId xmlns:p14="http://schemas.microsoft.com/office/powerpoint/2010/main" val="1471428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1094634"/>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FAUX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852936"/>
            <a:ext cx="8229600" cy="2914941"/>
          </a:xfrm>
        </p:spPr>
        <p:txBody>
          <a:bodyPr>
            <a:noAutofit/>
          </a:bodyPr>
          <a:lstStyle/>
          <a:p>
            <a:pPr marL="0" lvl="0" indent="0" algn="ctr">
              <a:buNone/>
            </a:pPr>
            <a:r>
              <a:rPr lang="fr-CA" sz="3600" b="1" dirty="0">
                <a:solidFill>
                  <a:srgbClr val="FF6600"/>
                </a:solidFill>
                <a:latin typeface="Arial" panose="020B0604020202020204" pitchFamily="34" charset="0"/>
                <a:cs typeface="Arial" panose="020B0604020202020204" pitchFamily="34" charset="0"/>
              </a:rPr>
              <a:t>On peut développer une  dépendance même si on              consomme juste une fois de                temps en temps une cigarette électronique avec de la nicotine. </a:t>
            </a:r>
          </a:p>
          <a:p>
            <a:pPr marL="0" lvl="0" indent="0" algn="ctr">
              <a:buNone/>
            </a:pPr>
            <a:endParaRPr lang="fr-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9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67544" y="836712"/>
            <a:ext cx="8229600" cy="1143000"/>
          </a:xfrm>
        </p:spPr>
        <p:txBody>
          <a:bodyPr>
            <a:normAutofit/>
          </a:bodyPr>
          <a:lstStyle/>
          <a:p>
            <a:pPr algn="ctr"/>
            <a:r>
              <a:rPr lang="fr-CA" sz="6000" b="1" dirty="0">
                <a:solidFill>
                  <a:srgbClr val="073E87"/>
                </a:solidFill>
                <a:latin typeface="Arial Black" panose="020B0A04020102020204" pitchFamily="34" charset="0"/>
                <a:cs typeface="Aharoni" panose="02010803020104030203" pitchFamily="2" charset="-79"/>
              </a:rPr>
              <a:t>Choix multiples</a:t>
            </a:r>
            <a:endParaRPr lang="fr-CA" sz="60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683568" y="2276872"/>
            <a:ext cx="8013576" cy="3925523"/>
          </a:xfrm>
        </p:spPr>
        <p:txBody>
          <a:bodyPr>
            <a:normAutofit/>
          </a:bodyPr>
          <a:lstStyle/>
          <a:p>
            <a:pPr marL="0" indent="0">
              <a:buNone/>
            </a:pPr>
            <a:r>
              <a:rPr lang="fr-CA" sz="3500" b="1" dirty="0">
                <a:solidFill>
                  <a:srgbClr val="FF6600"/>
                </a:solidFill>
                <a:latin typeface="Arial" panose="020B0604020202020204" pitchFamily="34" charset="0"/>
                <a:cs typeface="Arial" panose="020B0604020202020204" pitchFamily="34" charset="0"/>
              </a:rPr>
              <a:t>Le cerveau continue à se développer jusqu’à quel âge enviro</a:t>
            </a:r>
            <a:r>
              <a:rPr lang="fr-CA" sz="3500" b="1" spc="300" dirty="0">
                <a:solidFill>
                  <a:srgbClr val="FF6600"/>
                </a:solidFill>
                <a:latin typeface="Arial" panose="020B0604020202020204" pitchFamily="34" charset="0"/>
                <a:cs typeface="Arial" panose="020B0604020202020204" pitchFamily="34" charset="0"/>
              </a:rPr>
              <a:t>n?</a:t>
            </a:r>
            <a:endParaRPr lang="fr-CA" sz="4300" b="1" spc="300" dirty="0">
              <a:solidFill>
                <a:srgbClr val="FF6600"/>
              </a:solidFill>
              <a:latin typeface="Arial" panose="020B0604020202020204" pitchFamily="34" charset="0"/>
              <a:cs typeface="Arial" panose="020B0604020202020204" pitchFamily="34" charset="0"/>
            </a:endParaRPr>
          </a:p>
          <a:p>
            <a:pPr marL="0" indent="0">
              <a:buNone/>
            </a:pPr>
            <a:endParaRPr lang="en-CA" sz="1200" dirty="0">
              <a:latin typeface="Arial" panose="020B0604020202020204" pitchFamily="34" charset="0"/>
              <a:cs typeface="Arial" panose="020B0604020202020204" pitchFamily="34" charset="0"/>
            </a:endParaRPr>
          </a:p>
          <a:p>
            <a:pPr marL="0" indent="0">
              <a:buNone/>
            </a:pPr>
            <a:endParaRPr lang="fr-CA" sz="1200" dirty="0">
              <a:latin typeface="Arial" panose="020B0604020202020204" pitchFamily="34" charset="0"/>
              <a:cs typeface="Arial" panose="020B0604020202020204" pitchFamily="34" charset="0"/>
            </a:endParaRPr>
          </a:p>
          <a:p>
            <a:pPr marL="907542" lvl="1" indent="-514350">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15 ans</a:t>
            </a:r>
          </a:p>
          <a:p>
            <a:pPr marL="907542" lvl="1" indent="-514350">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19 ans</a:t>
            </a:r>
          </a:p>
          <a:p>
            <a:pPr marL="907542" lvl="1" indent="-514350">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21 ans</a:t>
            </a:r>
          </a:p>
          <a:p>
            <a:pPr marL="907542" lvl="1" indent="-514350">
              <a:buClr>
                <a:srgbClr val="FF6600"/>
              </a:buClr>
              <a:buSzPct val="100000"/>
              <a:buFont typeface="+mj-lt"/>
              <a:buAutoNum type="alphaLcPeriod"/>
            </a:pPr>
            <a:r>
              <a:rPr lang="fr-CA" sz="2800" dirty="0">
                <a:latin typeface="Arial" panose="020B0604020202020204" pitchFamily="34" charset="0"/>
                <a:cs typeface="Arial" panose="020B0604020202020204" pitchFamily="34" charset="0"/>
              </a:rPr>
              <a:t>25 ans</a:t>
            </a:r>
          </a:p>
          <a:p>
            <a:pPr marL="907542" lvl="1" indent="-514350">
              <a:buClr>
                <a:srgbClr val="FF6600"/>
              </a:buClr>
              <a:buSzPct val="100000"/>
              <a:buFont typeface="+mj-lt"/>
              <a:buAutoNum type="alphaLcPeriod"/>
            </a:pPr>
            <a:endParaRPr lang="fr-CA" sz="2800" dirty="0">
              <a:latin typeface="Arial" panose="020B0604020202020204" pitchFamily="34" charset="0"/>
              <a:cs typeface="Arial" panose="020B0604020202020204" pitchFamily="34" charset="0"/>
            </a:endParaRPr>
          </a:p>
        </p:txBody>
      </p:sp>
      <p:pic>
        <p:nvPicPr>
          <p:cNvPr id="6" name="Image 5">
            <a:extLst>
              <a:ext uri="{FF2B5EF4-FFF2-40B4-BE49-F238E27FC236}">
                <a16:creationId xmlns:a16="http://schemas.microsoft.com/office/drawing/2014/main" id="{BC90B4A8-C591-43C9-B965-C50009AF49CA}"/>
              </a:ext>
            </a:extLst>
          </p:cNvPr>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187503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6" end="6"/>
                                            </p:txEl>
                                          </p:spTgt>
                                        </p:tgtEl>
                                        <p:attrNameLst>
                                          <p:attrName>style.color</p:attrName>
                                        </p:attrNameLst>
                                      </p:cBhvr>
                                      <p:to>
                                        <a:srgbClr val="FF0000"/>
                                      </p:to>
                                    </p:animClr>
                                    <p:animClr clrSpc="rgb" dir="cw">
                                      <p:cBhvr>
                                        <p:cTn id="7" dur="500" fill="hold"/>
                                        <p:tgtEl>
                                          <p:spTgt spid="3">
                                            <p:txEl>
                                              <p:pRg st="6" end="6"/>
                                            </p:txEl>
                                          </p:spTgt>
                                        </p:tgtEl>
                                        <p:attrNameLst>
                                          <p:attrName>fillcolor</p:attrName>
                                        </p:attrNameLst>
                                      </p:cBhvr>
                                      <p:to>
                                        <a:srgbClr val="FF0000"/>
                                      </p:to>
                                    </p:animClr>
                                    <p:set>
                                      <p:cBhvr>
                                        <p:cTn id="8" dur="500" fill="hold"/>
                                        <p:tgtEl>
                                          <p:spTgt spid="3">
                                            <p:txEl>
                                              <p:pRg st="6" end="6"/>
                                            </p:txEl>
                                          </p:spTgt>
                                        </p:tgtEl>
                                        <p:attrNameLst>
                                          <p:attrName>fill.type</p:attrName>
                                        </p:attrNameLst>
                                      </p:cBhvr>
                                      <p:to>
                                        <p:strVal val="solid"/>
                                      </p:to>
                                    </p:set>
                                    <p:set>
                                      <p:cBhvr>
                                        <p:cTn id="9" dur="500" fill="hold"/>
                                        <p:tgtEl>
                                          <p:spTgt spid="3">
                                            <p:txEl>
                                              <p:pRg st="6" end="6"/>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sidère les conséquences du vapotageConverted">
            <a:hlinkClick r:id="" action="ppaction://media"/>
            <a:extLst>
              <a:ext uri="{FF2B5EF4-FFF2-40B4-BE49-F238E27FC236}">
                <a16:creationId xmlns:a16="http://schemas.microsoft.com/office/drawing/2014/main" id="{A61E6DA5-F534-4401-A527-8DC9904B7ABE}"/>
              </a:ext>
            </a:extLst>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lum bright="10000" contrast="20000"/>
          </a:blip>
          <a:stretch>
            <a:fillRect/>
          </a:stretch>
        </p:blipFill>
        <p:spPr>
          <a:xfrm>
            <a:off x="4162" y="0"/>
            <a:ext cx="9144833" cy="6858000"/>
          </a:xfrm>
          <a:prstGeom prst="rect">
            <a:avLst/>
          </a:prstGeom>
        </p:spPr>
      </p:pic>
    </p:spTree>
    <p:extLst>
      <p:ext uri="{BB962C8B-B14F-4D97-AF65-F5344CB8AC3E}">
        <p14:creationId xmlns:p14="http://schemas.microsoft.com/office/powerpoint/2010/main" val="328515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6CB0B9-94AD-44F4-8B63-61920F0610E5}"/>
              </a:ext>
            </a:extLst>
          </p:cNvPr>
          <p:cNvPicPr>
            <a:picLocks noChangeAspect="1"/>
          </p:cNvPicPr>
          <p:nvPr>
            <p:custDataLst>
              <p:tags r:id="rId1"/>
            </p:custDataLst>
          </p:nvPr>
        </p:nvPicPr>
        <p:blipFill>
          <a:blip r:embed="rId5"/>
          <a:stretch>
            <a:fillRect/>
          </a:stretch>
        </p:blipFill>
        <p:spPr>
          <a:xfrm>
            <a:off x="0" y="0"/>
            <a:ext cx="9144000" cy="6874148"/>
          </a:xfrm>
          <a:prstGeom prst="rect">
            <a:avLst/>
          </a:prstGeom>
        </p:spPr>
      </p:pic>
      <p:sp>
        <p:nvSpPr>
          <p:cNvPr id="3" name="ZoneTexte 2"/>
          <p:cNvSpPr txBox="1"/>
          <p:nvPr>
            <p:custDataLst>
              <p:tags r:id="rId2"/>
            </p:custDataLst>
          </p:nvPr>
        </p:nvSpPr>
        <p:spPr>
          <a:xfrm>
            <a:off x="0" y="2775354"/>
            <a:ext cx="9144000" cy="1323439"/>
          </a:xfrm>
          <a:prstGeom prst="rect">
            <a:avLst/>
          </a:prstGeom>
          <a:solidFill>
            <a:srgbClr val="85B400">
              <a:alpha val="8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CA" sz="1000" dirty="0">
              <a:ln w="19050">
                <a:solidFill>
                  <a:srgbClr val="FFFFFF"/>
                </a:solidFill>
              </a:ln>
              <a:solidFill>
                <a:srgbClr val="85B400"/>
              </a:solidFill>
              <a:latin typeface="Arial Black" panose="020B0A04020102020204" pitchFamily="34" charset="0"/>
              <a:cs typeface="Aharoni" panose="02010803020104030203" pitchFamily="2"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CA" sz="6000" dirty="0">
                <a:ln w="12700">
                  <a:solidFill>
                    <a:srgbClr val="073E87"/>
                  </a:solidFill>
                </a:ln>
                <a:solidFill>
                  <a:schemeClr val="bg1"/>
                </a:solidFill>
                <a:latin typeface="Arial Black" panose="020B0A04020102020204" pitchFamily="34" charset="0"/>
                <a:cs typeface="Aharoni" panose="02010803020104030203" pitchFamily="2" charset="-79"/>
              </a:rPr>
              <a:t>Discussion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A" sz="1000" b="0" i="0" u="none" strike="noStrike" kern="1200" cap="none" spc="0" normalizeH="0" baseline="0" noProof="0" dirty="0">
              <a:ln w="19050">
                <a:solidFill>
                  <a:srgbClr val="FFFFFF"/>
                </a:solidFill>
              </a:ln>
              <a:solidFill>
                <a:srgbClr val="85B400"/>
              </a:solidFill>
              <a:effectLst/>
              <a:uLnTx/>
              <a:uFillTx/>
              <a:latin typeface="Arial Black" panose="020B0A04020102020204" pitchFamily="34" charset="0"/>
              <a:cs typeface="Aharoni" panose="02010803020104030203" pitchFamily="2" charset="-79"/>
            </a:endParaRPr>
          </a:p>
        </p:txBody>
      </p:sp>
    </p:spTree>
    <p:extLst>
      <p:ext uri="{BB962C8B-B14F-4D97-AF65-F5344CB8AC3E}">
        <p14:creationId xmlns:p14="http://schemas.microsoft.com/office/powerpoint/2010/main" val="3140333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custDataLst>
              <p:tags r:id="rId1"/>
            </p:custDataLst>
          </p:nvPr>
        </p:nvPicPr>
        <p:blipFill rotWithShape="1">
          <a:blip r:embed="rId5" cstate="print">
            <a:extLst>
              <a:ext uri="{28A0092B-C50C-407E-A947-70E740481C1C}">
                <a14:useLocalDpi xmlns:a14="http://schemas.microsoft.com/office/drawing/2010/main" val="0"/>
              </a:ext>
            </a:extLst>
          </a:blip>
          <a:srcRect l="9902" t="2771"/>
          <a:stretch/>
        </p:blipFill>
        <p:spPr>
          <a:xfrm>
            <a:off x="0" y="3614"/>
            <a:ext cx="9144000" cy="6854386"/>
          </a:xfrm>
          <a:prstGeom prst="rect">
            <a:avLst/>
          </a:prstGeom>
        </p:spPr>
      </p:pic>
      <p:sp>
        <p:nvSpPr>
          <p:cNvPr id="2" name="ZoneTexte 1"/>
          <p:cNvSpPr txBox="1"/>
          <p:nvPr>
            <p:custDataLst>
              <p:tags r:id="rId2"/>
            </p:custDataLst>
          </p:nvPr>
        </p:nvSpPr>
        <p:spPr>
          <a:xfrm>
            <a:off x="6012160" y="2996952"/>
            <a:ext cx="2880321" cy="3539430"/>
          </a:xfrm>
          <a:prstGeom prst="rect">
            <a:avLst/>
          </a:prstGeom>
          <a:noFill/>
        </p:spPr>
        <p:txBody>
          <a:bodyPr wrap="square" rtlCol="0">
            <a:spAutoFit/>
          </a:bodyPr>
          <a:lstStyle/>
          <a:p>
            <a:pPr algn="r"/>
            <a:r>
              <a:rPr lang="fr-CA" sz="2800" b="1" dirty="0">
                <a:solidFill>
                  <a:srgbClr val="B3F200"/>
                </a:solidFill>
                <a:latin typeface="Arial" panose="020B0604020202020204" pitchFamily="34" charset="0"/>
                <a:cs typeface="Arial" panose="020B0604020202020204" pitchFamily="34" charset="0"/>
              </a:rPr>
              <a:t>Chez les adolescents,</a:t>
            </a:r>
          </a:p>
          <a:p>
            <a:pPr algn="r"/>
            <a:r>
              <a:rPr lang="fr-CA" sz="2800" b="1" dirty="0">
                <a:solidFill>
                  <a:srgbClr val="B3F200"/>
                </a:solidFill>
                <a:latin typeface="Arial" panose="020B0604020202020204" pitchFamily="34" charset="0"/>
                <a:cs typeface="Arial" panose="020B0604020202020204" pitchFamily="34" charset="0"/>
              </a:rPr>
              <a:t>le vapotage avec de la nicotine                 peut nuire au </a:t>
            </a:r>
            <a:r>
              <a:rPr lang="fr-CA" sz="2800" b="1" dirty="0">
                <a:solidFill>
                  <a:schemeClr val="bg1"/>
                </a:solidFill>
                <a:latin typeface="Arial" panose="020B0604020202020204" pitchFamily="34" charset="0"/>
                <a:cs typeface="Arial" panose="020B0604020202020204" pitchFamily="34" charset="0"/>
              </a:rPr>
              <a:t>développement                 du cerveau.</a:t>
            </a:r>
            <a:endParaRPr lang="fr-CA" sz="2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363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MartinM2\AppData\Local\Microsoft\Windows\INetCache\IE\3TLRH3DX\4df1d5ea64d2f78ff99246d8cf5abaed_3cc9010_image_bigstock-student-teen-girl-beautiful-ti-32704874[1].jpg"/>
          <p:cNvPicPr>
            <a:picLocks noChangeAspect="1" noChangeArrowheads="1"/>
          </p:cNvPicPr>
          <p:nvPr>
            <p:custDataLst>
              <p:tags r:id="rId1"/>
            </p:custDataLst>
          </p:nvPr>
        </p:nvPicPr>
        <p:blipFill rotWithShape="1">
          <a:blip r:embed="rId10">
            <a:duotone>
              <a:prstClr val="black"/>
              <a:srgbClr val="F5F5F5">
                <a:alpha val="25882"/>
                <a:tint val="45000"/>
                <a:satMod val="400000"/>
              </a:srgbClr>
            </a:duotone>
            <a:extLst>
              <a:ext uri="{BEBA8EAE-BF5A-486C-A8C5-ECC9F3942E4B}">
                <a14:imgProps xmlns:a14="http://schemas.microsoft.com/office/drawing/2010/main">
                  <a14:imgLayer r:embed="rId11">
                    <a14:imgEffect>
                      <a14:sharpenSoften amount="25000"/>
                    </a14:imgEffect>
                    <a14:imgEffect>
                      <a14:saturation sat="0"/>
                    </a14:imgEffect>
                    <a14:imgEffect>
                      <a14:brightnessContrast bright="-2000"/>
                    </a14:imgEffect>
                  </a14:imgLayer>
                </a14:imgProps>
              </a:ext>
              <a:ext uri="{28A0092B-C50C-407E-A947-70E740481C1C}">
                <a14:useLocalDpi xmlns:a14="http://schemas.microsoft.com/office/drawing/2010/main" val="0"/>
              </a:ext>
            </a:extLst>
          </a:blip>
          <a:srcRect l="9072" r="8490" b="8289"/>
          <a:stretch/>
        </p:blipFill>
        <p:spPr bwMode="auto">
          <a:xfrm>
            <a:off x="0" y="0"/>
            <a:ext cx="9164424" cy="6858000"/>
          </a:xfrm>
          <a:prstGeom prst="rect">
            <a:avLst/>
          </a:prstGeom>
          <a:noFill/>
          <a:ln w="0">
            <a:solidFill>
              <a:schemeClr val="tx1"/>
            </a:solidFill>
          </a:ln>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custDataLst>
              <p:tags r:id="rId2"/>
            </p:custDataLst>
          </p:nvPr>
        </p:nvSpPr>
        <p:spPr>
          <a:xfrm>
            <a:off x="0" y="332656"/>
            <a:ext cx="9144000" cy="479259"/>
          </a:xfrm>
        </p:spPr>
        <p:txBody>
          <a:bodyPr>
            <a:noAutofit/>
          </a:bodyPr>
          <a:lstStyle/>
          <a:p>
            <a:pPr algn="ctr"/>
            <a:r>
              <a:rPr lang="fr-CA" sz="3300" b="1" dirty="0">
                <a:solidFill>
                  <a:schemeClr val="bg1"/>
                </a:solidFill>
                <a:latin typeface="Arial Black" panose="020B0A04020102020204" pitchFamily="34" charset="0"/>
                <a:cs typeface="Aharoni" panose="02010803020104030203" pitchFamily="2" charset="-79"/>
              </a:rPr>
              <a:t>La nicotine a des effets néfastes sur :</a:t>
            </a:r>
            <a:endParaRPr lang="fr-CA" sz="3300" b="1" spc="600" dirty="0">
              <a:solidFill>
                <a:schemeClr val="bg1"/>
              </a:solidFill>
              <a:latin typeface="Arial Black" panose="020B0A04020102020204" pitchFamily="34" charset="0"/>
              <a:cs typeface="Aharoni" panose="02010803020104030203" pitchFamily="2" charset="-79"/>
            </a:endParaRPr>
          </a:p>
        </p:txBody>
      </p:sp>
      <p:sp>
        <p:nvSpPr>
          <p:cNvPr id="5" name="Pensées 4"/>
          <p:cNvSpPr/>
          <p:nvPr>
            <p:custDataLst>
              <p:tags r:id="rId3"/>
            </p:custDataLst>
          </p:nvPr>
        </p:nvSpPr>
        <p:spPr>
          <a:xfrm>
            <a:off x="4514782" y="4961962"/>
            <a:ext cx="3508195" cy="1584176"/>
          </a:xfrm>
          <a:prstGeom prst="cloudCallout">
            <a:avLst>
              <a:gd name="adj1" fmla="val -57031"/>
              <a:gd name="adj2" fmla="val -71075"/>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Arial Black" panose="020B0A04020102020204" pitchFamily="34" charset="0"/>
                <a:cs typeface="Arial" panose="020B0604020202020204" pitchFamily="34" charset="0"/>
              </a:rPr>
              <a:t>La mémoire et la concentration</a:t>
            </a:r>
          </a:p>
        </p:txBody>
      </p:sp>
      <p:sp>
        <p:nvSpPr>
          <p:cNvPr id="11" name="ZoneTexte 10"/>
          <p:cNvSpPr txBox="1"/>
          <p:nvPr>
            <p:custDataLst>
              <p:tags r:id="rId4"/>
            </p:custDataLst>
          </p:nvPr>
        </p:nvSpPr>
        <p:spPr>
          <a:xfrm>
            <a:off x="-2988840" y="660060"/>
            <a:ext cx="1393446" cy="369332"/>
          </a:xfrm>
          <a:prstGeom prst="rect">
            <a:avLst/>
          </a:prstGeom>
          <a:noFill/>
        </p:spPr>
        <p:txBody>
          <a:bodyPr wrap="square" rtlCol="0">
            <a:spAutoFit/>
          </a:bodyPr>
          <a:lstStyle/>
          <a:p>
            <a:pPr algn="ctr"/>
            <a:endParaRPr lang="fr-CA" dirty="0">
              <a:solidFill>
                <a:schemeClr val="bg1"/>
              </a:solidFill>
            </a:endParaRPr>
          </a:p>
        </p:txBody>
      </p:sp>
      <p:sp>
        <p:nvSpPr>
          <p:cNvPr id="14" name="Pensées 13"/>
          <p:cNvSpPr/>
          <p:nvPr>
            <p:custDataLst>
              <p:tags r:id="rId5"/>
            </p:custDataLst>
          </p:nvPr>
        </p:nvSpPr>
        <p:spPr>
          <a:xfrm>
            <a:off x="2915815" y="1244129"/>
            <a:ext cx="3353065" cy="1584176"/>
          </a:xfrm>
          <a:prstGeom prst="cloudCallout">
            <a:avLst>
              <a:gd name="adj1" fmla="val -23054"/>
              <a:gd name="adj2" fmla="val 86499"/>
            </a:avLst>
          </a:prstGeom>
          <a:solidFill>
            <a:srgbClr val="515151">
              <a:alpha val="6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Arial Black" panose="020B0A04020102020204" pitchFamily="34" charset="0"/>
                <a:cs typeface="Arial" panose="020B0604020202020204" pitchFamily="34" charset="0"/>
              </a:rPr>
              <a:t>L'apprentissage</a:t>
            </a:r>
          </a:p>
        </p:txBody>
      </p:sp>
      <p:sp>
        <p:nvSpPr>
          <p:cNvPr id="12" name="Pensées 11"/>
          <p:cNvSpPr/>
          <p:nvPr>
            <p:custDataLst>
              <p:tags r:id="rId6"/>
            </p:custDataLst>
          </p:nvPr>
        </p:nvSpPr>
        <p:spPr>
          <a:xfrm>
            <a:off x="6372200" y="1838317"/>
            <a:ext cx="2216412" cy="1302651"/>
          </a:xfrm>
          <a:prstGeom prst="cloudCallout">
            <a:avLst>
              <a:gd name="adj1" fmla="val -86714"/>
              <a:gd name="adj2" fmla="val 57887"/>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Arial Black" panose="020B0A04020102020204" pitchFamily="34" charset="0"/>
                <a:cs typeface="Arial" panose="020B0604020202020204" pitchFamily="34" charset="0"/>
              </a:rPr>
              <a:t>L’humeur</a:t>
            </a:r>
          </a:p>
        </p:txBody>
      </p:sp>
      <p:sp>
        <p:nvSpPr>
          <p:cNvPr id="15" name="Pensées 14"/>
          <p:cNvSpPr/>
          <p:nvPr>
            <p:custDataLst>
              <p:tags r:id="rId7"/>
            </p:custDataLst>
          </p:nvPr>
        </p:nvSpPr>
        <p:spPr>
          <a:xfrm>
            <a:off x="5589469" y="3260520"/>
            <a:ext cx="3146470" cy="1584176"/>
          </a:xfrm>
          <a:prstGeom prst="cloudCallout">
            <a:avLst>
              <a:gd name="adj1" fmla="val -76293"/>
              <a:gd name="adj2" fmla="val -5534"/>
            </a:avLst>
          </a:prstGeom>
          <a:solidFill>
            <a:srgbClr val="7F7F7F">
              <a:alpha val="4902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b="1" dirty="0">
                <a:solidFill>
                  <a:schemeClr val="bg1"/>
                </a:solidFill>
                <a:latin typeface="Arial Black" panose="020B0A04020102020204" pitchFamily="34" charset="0"/>
                <a:cs typeface="Arial" panose="020B0604020202020204" pitchFamily="34" charset="0"/>
              </a:rPr>
              <a:t>Le contrôle des impulsions</a:t>
            </a:r>
          </a:p>
        </p:txBody>
      </p:sp>
    </p:spTree>
    <p:extLst>
      <p:ext uri="{BB962C8B-B14F-4D97-AF65-F5344CB8AC3E}">
        <p14:creationId xmlns:p14="http://schemas.microsoft.com/office/powerpoint/2010/main" val="2283443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46E1D60E-BF82-4306-8E7E-9AE949EB64F1}"/>
              </a:ext>
            </a:extLst>
          </p:cNvPr>
          <p:cNvPicPr>
            <a:picLocks noChangeAspect="1"/>
          </p:cNvPicPr>
          <p:nvPr>
            <p:custDataLst>
              <p:tags r:id="rId1"/>
            </p:custDataLst>
          </p:nvPr>
        </p:nvPicPr>
        <p:blipFill rotWithShape="1">
          <a:blip r:embed="rId6">
            <a:extLst>
              <a:ext uri="{BEBA8EAE-BF5A-486C-A8C5-ECC9F3942E4B}">
                <a14:imgProps xmlns:a14="http://schemas.microsoft.com/office/drawing/2010/main">
                  <a14:imgLayer r:embed="rId7">
                    <a14:imgEffect>
                      <a14:backgroundRemoval t="14773" b="91667" l="35625" r="81563">
                        <a14:foregroundMark x1="34479" y1="28220" x2="40104" y2="19129"/>
                        <a14:foregroundMark x1="40104" y1="19129" x2="47500" y2="15152"/>
                        <a14:foregroundMark x1="47500" y1="15152" x2="55104" y2="14962"/>
                        <a14:foregroundMark x1="55104" y1="14962" x2="60104" y2="19508"/>
                        <a14:foregroundMark x1="60104" y1="21023" x2="66458" y2="28598"/>
                        <a14:foregroundMark x1="66458" y1="28598" x2="73854" y2="53977"/>
                        <a14:foregroundMark x1="36458" y1="23864" x2="33229" y2="36742"/>
                        <a14:foregroundMark x1="33229" y1="36742" x2="34167" y2="51515"/>
                        <a14:foregroundMark x1="34167" y1="51515" x2="39063" y2="62311"/>
                        <a14:foregroundMark x1="39063" y1="62311" x2="40449" y2="68162"/>
                        <a14:foregroundMark x1="42655" y1="91050" x2="42917" y2="92045"/>
                        <a14:foregroundMark x1="50679" y1="88347" x2="51193" y2="88427"/>
                        <a14:foregroundMark x1="47487" y1="87849" x2="50098" y2="88256"/>
                        <a14:foregroundMark x1="55689" y1="83840" x2="58021" y2="77841"/>
                        <a14:foregroundMark x1="58021" y1="77841" x2="65521" y2="78409"/>
                        <a14:foregroundMark x1="65521" y1="78409" x2="71354" y2="69886"/>
                        <a14:foregroundMark x1="71354" y1="69886" x2="73125" y2="47538"/>
                        <a14:foregroundMark x1="36250" y1="23864" x2="33125" y2="36174"/>
                        <a14:foregroundMark x1="33125" y1="36174" x2="44375" y2="50000"/>
                        <a14:foregroundMark x1="44375" y1="50000" x2="32813" y2="40341"/>
                        <a14:foregroundMark x1="32813" y1="40341" x2="35729" y2="53220"/>
                        <a14:foregroundMark x1="35729" y1="53220" x2="36979" y2="56061"/>
                        <a14:foregroundMark x1="69375" y1="64015" x2="69375" y2="64015"/>
                        <a14:foregroundMark x1="67604" y1="58712" x2="67604" y2="58712"/>
                        <a14:foregroundMark x1="69688" y1="50379" x2="69688" y2="50379"/>
                        <a14:foregroundMark x1="67917" y1="43939" x2="67917" y2="43939"/>
                        <a14:foregroundMark x1="65417" y1="65530" x2="65417" y2="65530"/>
                        <a14:foregroundMark x1="64792" y1="64015" x2="64792" y2="64015"/>
                        <a14:foregroundMark x1="56563" y1="20265" x2="56563" y2="20265"/>
                        <a14:foregroundMark x1="41354" y1="24621" x2="41354" y2="24621"/>
                        <a14:foregroundMark x1="38750" y1="27462" x2="38750" y2="27462"/>
                        <a14:foregroundMark x1="37604" y1="29545" x2="37604" y2="29545"/>
                        <a14:foregroundMark x1="37604" y1="28220" x2="37604" y2="28220"/>
                        <a14:foregroundMark x1="41979" y1="25189" x2="41979" y2="25189"/>
                        <a14:foregroundMark x1="47500" y1="65530" x2="47500" y2="65530"/>
                        <a14:foregroundMark x1="49792" y1="73295" x2="49792" y2="73295"/>
                        <a14:foregroundMark x1="46458" y1="75568" x2="46458" y2="75568"/>
                        <a14:foregroundMark x1="48438" y1="70076" x2="48438" y2="70076"/>
                        <a14:foregroundMark x1="47813" y1="66098" x2="47813" y2="66098"/>
                        <a14:foregroundMark x1="45316" y1="90193" x2="45521" y2="90530"/>
                        <a14:foregroundMark x1="44896" y1="85985" x2="44896" y2="85985"/>
                        <a14:foregroundMark x1="44375" y1="86553" x2="44375" y2="86553"/>
                        <a14:foregroundMark x1="44479" y1="87311" x2="44479" y2="87311"/>
                        <a14:foregroundMark x1="43854" y1="87311" x2="43854" y2="87311"/>
                        <a14:foregroundMark x1="43854" y1="86742" x2="43854" y2="86742"/>
                        <a14:foregroundMark x1="44063" y1="85606" x2="44063" y2="85606"/>
                        <a14:foregroundMark x1="43750" y1="84470" x2="43750" y2="84470"/>
                        <a14:foregroundMark x1="43750" y1="84470" x2="43750" y2="84470"/>
                        <a14:foregroundMark x1="43542" y1="84659" x2="43542" y2="84659"/>
                        <a14:foregroundMark x1="43333" y1="85606" x2="43333" y2="85606"/>
                        <a14:foregroundMark x1="43333" y1="86174" x2="43333" y2="86742"/>
                        <a14:foregroundMark x1="43542" y1="87311" x2="43542" y2="87311"/>
                        <a14:foregroundMark x1="43750" y1="87689" x2="43750" y2="87689"/>
                        <a14:foregroundMark x1="43542" y1="85606" x2="43542" y2="85606"/>
                        <a14:foregroundMark x1="43125" y1="84848" x2="43125" y2="84848"/>
                        <a14:foregroundMark x1="43333" y1="84470" x2="43333" y2="84470"/>
                        <a14:foregroundMark x1="43750" y1="83712" x2="43750" y2="83712"/>
                        <a14:foregroundMark x1="44271" y1="68561" x2="44271" y2="68561"/>
                        <a14:foregroundMark x1="44271" y1="68561" x2="44271" y2="68561"/>
                        <a14:foregroundMark x1="44271" y1="69318" x2="44271" y2="69318"/>
                        <a14:foregroundMark x1="44063" y1="69508" x2="43958" y2="69886"/>
                        <a14:foregroundMark x1="43958" y1="70265" x2="44063" y2="71212"/>
                        <a14:foregroundMark x1="44063" y1="71780" x2="44063" y2="71780"/>
                        <a14:foregroundMark x1="44063" y1="71970" x2="44063" y2="71970"/>
                        <a14:foregroundMark x1="44271" y1="72348" x2="44271" y2="72348"/>
                        <a14:foregroundMark x1="44792" y1="73106" x2="44792" y2="73106"/>
                        <a14:foregroundMark x1="44792" y1="73106" x2="44792" y2="73106"/>
                        <a14:foregroundMark x1="45104" y1="73485" x2="45104" y2="73485"/>
                        <a14:foregroundMark x1="45104" y1="73485" x2="44583" y2="73295"/>
                        <a14:foregroundMark x1="44479" y1="73295" x2="44479" y2="73295"/>
                        <a14:foregroundMark x1="50938" y1="77652" x2="50938" y2="77652"/>
                        <a14:foregroundMark x1="50938" y1="77841" x2="50938" y2="77841"/>
                        <a14:foregroundMark x1="51146" y1="78788" x2="51146" y2="78788"/>
                        <a14:foregroundMark x1="51146" y1="79356" x2="51146" y2="79356"/>
                        <a14:foregroundMark x1="51250" y1="80114" x2="51250" y2="80114"/>
                        <a14:foregroundMark x1="51250" y1="80303" x2="51250" y2="80303"/>
                        <a14:foregroundMark x1="51458" y1="81818" x2="51458" y2="81818"/>
                        <a14:foregroundMark x1="51458" y1="81439" x2="51458" y2="81439"/>
                        <a14:foregroundMark x1="51771" y1="82008" x2="51771" y2="82008"/>
                        <a14:foregroundMark x1="51771" y1="82765" x2="51771" y2="82765"/>
                        <a14:foregroundMark x1="51771" y1="82955" x2="51771" y2="82955"/>
                        <a14:foregroundMark x1="52083" y1="83523" x2="52083" y2="84280"/>
                        <a14:foregroundMark x1="52292" y1="84659" x2="52292" y2="84659"/>
                        <a14:foregroundMark x1="52292" y1="85227" x2="52292" y2="85227"/>
                        <a14:foregroundMark x1="52396" y1="85606" x2="52396" y2="85606"/>
                        <a14:foregroundMark x1="52292" y1="84848" x2="52292" y2="84848"/>
                        <a14:foregroundMark x1="52292" y1="85606" x2="52292" y2="85606"/>
                        <a14:foregroundMark x1="52396" y1="85985" x2="52396" y2="85985"/>
                        <a14:foregroundMark x1="52812" y1="86174" x2="52812" y2="86174"/>
                        <a14:foregroundMark x1="52917" y1="86174" x2="53438" y2="86174"/>
                        <a14:foregroundMark x1="53438" y1="86174" x2="53438" y2="86174"/>
                        <a14:foregroundMark x1="53646" y1="86174" x2="53646" y2="86174"/>
                        <a14:foregroundMark x1="53750" y1="86174" x2="54167" y2="85985"/>
                        <a14:foregroundMark x1="54271" y1="85985" x2="54271" y2="85985"/>
                        <a14:foregroundMark x1="54792" y1="85227" x2="55000" y2="85038"/>
                        <a14:foregroundMark x1="55208" y1="84659" x2="55625" y2="84659"/>
                        <a14:foregroundMark x1="55833" y1="84659" x2="55833" y2="84659"/>
                        <a14:foregroundMark x1="56042" y1="84091" x2="56979" y2="83902"/>
                        <a14:foregroundMark x1="57083" y1="83712" x2="56771" y2="82955"/>
                        <a14:foregroundMark x1="56771" y1="82765" x2="56771" y2="82765"/>
                        <a14:foregroundMark x1="45000" y1="87500" x2="45000" y2="87500"/>
                        <a14:foregroundMark x1="45521" y1="85417" x2="45521" y2="85417"/>
                        <a14:foregroundMark x1="45625" y1="85606" x2="45521" y2="86174"/>
                        <a14:foregroundMark x1="45521" y1="86364" x2="45521" y2="86364"/>
                        <a14:foregroundMark x1="45313" y1="86553" x2="45313" y2="86553"/>
                        <a14:foregroundMark x1="45208" y1="87311" x2="45208" y2="87311"/>
                        <a14:foregroundMark x1="45208" y1="87311" x2="44792" y2="87500"/>
                        <a14:foregroundMark x1="44479" y1="87689" x2="44479" y2="87689"/>
                        <a14:foregroundMark x1="44479" y1="87689" x2="44479" y2="87689"/>
                        <a14:foregroundMark x1="44271" y1="87879" x2="44063" y2="87879"/>
                        <a14:foregroundMark x1="43958" y1="87879" x2="43750" y2="87879"/>
                        <a14:foregroundMark x1="43646" y1="87879" x2="43646" y2="87879"/>
                        <a14:foregroundMark x1="43333" y1="87311" x2="43229" y2="86553"/>
                        <a14:foregroundMark x1="43229" y1="86174" x2="43229" y2="85227"/>
                        <a14:foregroundMark x1="43229" y1="85227" x2="43229" y2="84091"/>
                        <a14:foregroundMark x1="43229" y1="83902" x2="43229" y2="83902"/>
                        <a14:foregroundMark x1="43229" y1="83902" x2="43229" y2="83902"/>
                        <a14:foregroundMark x1="43229" y1="83333" x2="43229" y2="83333"/>
                        <a14:foregroundMark x1="43125" y1="82955" x2="43021" y2="82765"/>
                        <a14:foregroundMark x1="42813" y1="82008" x2="42813" y2="82008"/>
                        <a14:foregroundMark x1="42813" y1="82008" x2="42708" y2="81439"/>
                        <a14:foregroundMark x1="42708" y1="81439" x2="42708" y2="81439"/>
                        <a14:foregroundMark x1="42604" y1="80682" x2="42604" y2="80682"/>
                        <a14:foregroundMark x1="42708" y1="82008" x2="42708" y2="82008"/>
                        <a14:foregroundMark x1="42708" y1="81439" x2="42604" y2="80871"/>
                        <a14:foregroundMark x1="42604" y1="80682" x2="42604" y2="80682"/>
                        <a14:foregroundMark x1="42604" y1="80303" x2="42396" y2="79356"/>
                        <a14:foregroundMark x1="42292" y1="78788" x2="42292" y2="78788"/>
                        <a14:foregroundMark x1="42292" y1="78788" x2="42292" y2="78788"/>
                        <a14:foregroundMark x1="44792" y1="74242" x2="44792" y2="74242"/>
                        <a14:foregroundMark x1="44479" y1="74621" x2="44479" y2="74621"/>
                        <a14:foregroundMark x1="44479" y1="74811" x2="44479" y2="74811"/>
                        <a14:foregroundMark x1="43646" y1="76136" x2="43646" y2="76136"/>
                        <a14:foregroundMark x1="43333" y1="76136" x2="43333" y2="76136"/>
                        <a14:foregroundMark x1="43333" y1="76136" x2="43021" y2="76705"/>
                        <a14:foregroundMark x1="43021" y1="76894" x2="43021" y2="77273"/>
                        <a14:foregroundMark x1="43021" y1="77273" x2="42813" y2="77841"/>
                        <a14:foregroundMark x1="42813" y1="77841" x2="42604" y2="78220"/>
                        <a14:foregroundMark x1="42604" y1="78220" x2="42604" y2="78220"/>
                        <a14:foregroundMark x1="42396" y1="78598" x2="42396" y2="78598"/>
                        <a14:foregroundMark x1="42292" y1="78788" x2="42292" y2="79356"/>
                        <a14:foregroundMark x1="42292" y1="79356" x2="42396" y2="80114"/>
                        <a14:foregroundMark x1="42396" y1="80114" x2="42396" y2="80114"/>
                        <a14:foregroundMark x1="42396" y1="80114" x2="42396" y2="80682"/>
                        <a14:foregroundMark x1="42396" y1="80682" x2="42396" y2="81439"/>
                        <a14:foregroundMark x1="42396" y1="81818" x2="42396" y2="81818"/>
                        <a14:foregroundMark x1="42500" y1="82197" x2="42500" y2="82197"/>
                        <a14:foregroundMark x1="42604" y1="82386" x2="42604" y2="82386"/>
                        <a14:foregroundMark x1="42917" y1="82955" x2="42917" y2="82955"/>
                        <a14:foregroundMark x1="42917" y1="82955" x2="42604" y2="82008"/>
                        <a14:foregroundMark x1="42500" y1="81629" x2="42500" y2="81629"/>
                        <a14:foregroundMark x1="42500" y1="81629" x2="42500" y2="81629"/>
                        <a14:foregroundMark x1="42292" y1="78220" x2="42292" y2="78220"/>
                        <a14:foregroundMark x1="42708" y1="76515" x2="42708" y2="76515"/>
                        <a14:foregroundMark x1="46146" y1="85417" x2="46146" y2="85417"/>
                        <a14:foregroundMark x1="46146" y1="85417" x2="46146" y2="85417"/>
                        <a14:foregroundMark x1="46146" y1="85606" x2="46146" y2="85606"/>
                        <a14:foregroundMark x1="47083" y1="85606" x2="47083" y2="85606"/>
                        <a14:foregroundMark x1="46354" y1="85606" x2="46354" y2="85606"/>
                        <a14:foregroundMark x1="46354" y1="85606" x2="46563" y2="85606"/>
                        <a14:foregroundMark x1="46979" y1="85795" x2="46979" y2="85795"/>
                        <a14:foregroundMark x1="47083" y1="85795" x2="47604" y2="85038"/>
                        <a14:foregroundMark x1="47604" y1="85038" x2="47813" y2="84659"/>
                        <a14:foregroundMark x1="47917" y1="84470" x2="47917" y2="84470"/>
                        <a14:foregroundMark x1="48021" y1="84470" x2="48021" y2="84470"/>
                        <a14:foregroundMark x1="48229" y1="83902" x2="48229" y2="83523"/>
                        <a14:foregroundMark x1="48229" y1="83333" x2="48229" y2="83333"/>
                        <a14:foregroundMark x1="48333" y1="83333" x2="48333" y2="83333"/>
                        <a14:foregroundMark x1="48438" y1="82955" x2="48438" y2="82955"/>
                        <a14:foregroundMark x1="48438" y1="82765" x2="48438" y2="82765"/>
                        <a14:foregroundMark x1="48542" y1="83333" x2="48542" y2="83333"/>
                        <a14:foregroundMark x1="81563" y1="82386" x2="81563" y2="82386"/>
                        <a14:backgroundMark x1="40104" y1="68561" x2="41875" y2="72917"/>
                        <a14:backgroundMark x1="43089" y1="87689" x2="43229" y2="89394"/>
                        <a14:backgroundMark x1="43058" y1="87311" x2="43089" y2="87689"/>
                        <a14:backgroundMark x1="43011" y1="86742" x2="43058" y2="87311"/>
                        <a14:backgroundMark x1="42918" y1="85606" x2="42996" y2="86553"/>
                        <a14:backgroundMark x1="42779" y1="83902" x2="42850" y2="84764"/>
                        <a14:backgroundMark x1="42732" y1="83333" x2="42779" y2="83902"/>
                        <a14:backgroundMark x1="42311" y1="78220" x2="42358" y2="78788"/>
                        <a14:backgroundMark x1="42272" y1="77745" x2="42311" y2="78220"/>
                        <a14:backgroundMark x1="42171" y1="76515" x2="42209" y2="76979"/>
                        <a14:backgroundMark x1="41988" y1="74299" x2="42171" y2="76515"/>
                        <a14:backgroundMark x1="42076" y1="75354" x2="42140" y2="76136"/>
                        <a14:backgroundMark x1="41875" y1="72917" x2="41981" y2="74206"/>
                        <a14:backgroundMark x1="43229" y1="89394" x2="42708" y2="91098"/>
                        <a14:backgroundMark x1="46146" y1="87311" x2="46733" y2="86884"/>
                        <a14:backgroundMark x1="44493" y1="88513" x2="45046" y2="88111"/>
                        <a14:backgroundMark x1="49136" y1="83333" x2="49479" y2="82765"/>
                        <a14:backgroundMark x1="48448" y1="84470" x2="49136" y2="83333"/>
                        <a14:backgroundMark x1="47875" y1="85417" x2="48448" y2="84470"/>
                        <a14:backgroundMark x1="47646" y1="85795" x2="47875" y2="85417"/>
                        <a14:backgroundMark x1="51335" y1="85985" x2="51771" y2="86742"/>
                        <a14:backgroundMark x1="51116" y1="85606" x2="51335" y2="85985"/>
                        <a14:backgroundMark x1="50897" y1="85227" x2="51116" y2="85606"/>
                        <a14:backgroundMark x1="50570" y1="84659" x2="50897" y2="85227"/>
                        <a14:backgroundMark x1="50352" y1="84280" x2="50570" y2="84659"/>
                        <a14:backgroundMark x1="49806" y1="83333" x2="50312" y2="84210"/>
                        <a14:backgroundMark x1="49479" y1="82765" x2="49806" y2="83333"/>
                        <a14:backgroundMark x1="53975" y1="86617" x2="54423" y2="86592"/>
                        <a14:backgroundMark x1="53269" y1="86657" x2="53610" y2="86638"/>
                        <a14:backgroundMark x1="51771" y1="86742" x2="52737" y2="86687"/>
                        <a14:backgroundMark x1="55104" y1="86553" x2="56667" y2="86553"/>
                      </a14:backgroundRemoval>
                    </a14:imgEffect>
                  </a14:imgLayer>
                </a14:imgProps>
              </a:ext>
            </a:extLst>
          </a:blip>
          <a:srcRect l="34041" t="16122" r="27673" b="12719"/>
          <a:stretch/>
        </p:blipFill>
        <p:spPr>
          <a:xfrm>
            <a:off x="4860035" y="2423180"/>
            <a:ext cx="3672408" cy="3964572"/>
          </a:xfrm>
          <a:prstGeom prst="rect">
            <a:avLst/>
          </a:prstGeom>
        </p:spPr>
      </p:pic>
      <p:sp>
        <p:nvSpPr>
          <p:cNvPr id="6" name="Titre 1"/>
          <p:cNvSpPr txBox="1">
            <a:spLocks/>
          </p:cNvSpPr>
          <p:nvPr>
            <p:custDataLst>
              <p:tags r:id="rId2"/>
            </p:custDataLst>
          </p:nvPr>
        </p:nvSpPr>
        <p:spPr>
          <a:xfrm>
            <a:off x="-3" y="938116"/>
            <a:ext cx="9144000" cy="10081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fr-CA" sz="6000" b="1" dirty="0">
                <a:solidFill>
                  <a:srgbClr val="073E87"/>
                </a:solidFill>
                <a:latin typeface="Arial Black" panose="020B0A04020102020204" pitchFamily="34" charset="0"/>
                <a:cs typeface="Aharoni" panose="02010803020104030203" pitchFamily="2" charset="-79"/>
              </a:rPr>
              <a:t>Nicotine</a:t>
            </a:r>
            <a:endParaRPr lang="fr-CA" sz="6000" b="1" dirty="0">
              <a:solidFill>
                <a:srgbClr val="073E87"/>
              </a:solidFill>
              <a:latin typeface="Arial Black" panose="020B0A04020102020204" pitchFamily="34" charset="0"/>
            </a:endParaRPr>
          </a:p>
        </p:txBody>
      </p:sp>
      <p:sp>
        <p:nvSpPr>
          <p:cNvPr id="12" name="ZoneTexte 11"/>
          <p:cNvSpPr txBox="1"/>
          <p:nvPr>
            <p:custDataLst>
              <p:tags r:id="rId3"/>
            </p:custDataLst>
          </p:nvPr>
        </p:nvSpPr>
        <p:spPr>
          <a:xfrm>
            <a:off x="611557" y="2204864"/>
            <a:ext cx="3960440" cy="4401205"/>
          </a:xfrm>
          <a:prstGeom prst="rect">
            <a:avLst/>
          </a:prstGeom>
          <a:noFill/>
        </p:spPr>
        <p:txBody>
          <a:bodyPr wrap="square" rtlCol="0">
            <a:spAutoFit/>
          </a:bodyPr>
          <a:lstStyle/>
          <a:p>
            <a:pPr lvl="0" algn="ctr">
              <a:buClr>
                <a:srgbClr val="8EC000"/>
              </a:buClr>
              <a:buSzPct val="115000"/>
            </a:pPr>
            <a:r>
              <a:rPr lang="fr-CA" sz="3200" dirty="0">
                <a:latin typeface="Arial" panose="020B0604020202020204" pitchFamily="34" charset="0"/>
                <a:cs typeface="Arial" panose="020B0604020202020204" pitchFamily="34" charset="0"/>
              </a:rPr>
              <a:t>La </a:t>
            </a:r>
            <a:r>
              <a:rPr lang="fr-CA" sz="3200" b="1" dirty="0">
                <a:latin typeface="Arial" panose="020B0604020202020204" pitchFamily="34" charset="0"/>
                <a:cs typeface="Arial" panose="020B0604020202020204" pitchFamily="34" charset="0"/>
              </a:rPr>
              <a:t>nicotine</a:t>
            </a:r>
            <a:r>
              <a:rPr lang="fr-CA" sz="3200" dirty="0">
                <a:latin typeface="Arial" panose="020B0604020202020204" pitchFamily="34" charset="0"/>
                <a:cs typeface="Arial" panose="020B0604020202020204" pitchFamily="34" charset="0"/>
              </a:rPr>
              <a:t> peut atteindre le cerveau                                       en aussi peu que </a:t>
            </a:r>
          </a:p>
          <a:p>
            <a:pPr lvl="0" algn="ctr">
              <a:buClr>
                <a:srgbClr val="8EC000"/>
              </a:buClr>
              <a:buSzPct val="115000"/>
            </a:pPr>
            <a:r>
              <a:rPr lang="fr-CA" sz="3200" b="1" dirty="0">
                <a:latin typeface="Arial" panose="020B0604020202020204" pitchFamily="34" charset="0"/>
                <a:cs typeface="Arial" panose="020B0604020202020204" pitchFamily="34" charset="0"/>
              </a:rPr>
              <a:t>10 secondes</a:t>
            </a:r>
            <a:r>
              <a:rPr lang="fr-CA" sz="3200" dirty="0">
                <a:latin typeface="Arial" panose="020B0604020202020204" pitchFamily="34" charset="0"/>
                <a:cs typeface="Arial" panose="020B0604020202020204" pitchFamily="34" charset="0"/>
              </a:rPr>
              <a:t>. </a:t>
            </a:r>
          </a:p>
          <a:p>
            <a:pPr lvl="0" algn="ctr">
              <a:buClr>
                <a:srgbClr val="8EC000"/>
              </a:buClr>
              <a:buSzPct val="115000"/>
            </a:pPr>
            <a:endParaRPr lang="fr-CA" sz="2400" dirty="0">
              <a:latin typeface="Arial" panose="020B0604020202020204" pitchFamily="34" charset="0"/>
              <a:cs typeface="Arial" panose="020B0604020202020204" pitchFamily="34" charset="0"/>
            </a:endParaRPr>
          </a:p>
          <a:p>
            <a:pPr lvl="0" algn="ctr">
              <a:buClr>
                <a:srgbClr val="8EC000"/>
              </a:buClr>
              <a:buSzPct val="115000"/>
            </a:pPr>
            <a:r>
              <a:rPr lang="fr-CA" sz="3200" dirty="0">
                <a:latin typeface="Arial" panose="020B0604020202020204" pitchFamily="34" charset="0"/>
                <a:cs typeface="Arial" panose="020B0604020202020204" pitchFamily="34" charset="0"/>
              </a:rPr>
              <a:t>Dès que la nicotine</a:t>
            </a:r>
          </a:p>
          <a:p>
            <a:pPr lvl="0" algn="ctr">
              <a:buClr>
                <a:srgbClr val="8EC000"/>
              </a:buClr>
              <a:buSzPct val="115000"/>
            </a:pPr>
            <a:r>
              <a:rPr lang="fr-CA" sz="3200" dirty="0">
                <a:latin typeface="Arial" panose="020B0604020202020204" pitchFamily="34" charset="0"/>
                <a:cs typeface="Arial" panose="020B0604020202020204" pitchFamily="34" charset="0"/>
              </a:rPr>
              <a:t> entre dans le corps, elle peut créer une                                        </a:t>
            </a:r>
            <a:r>
              <a:rPr lang="fr-CA" sz="3200" b="1" dirty="0">
                <a:solidFill>
                  <a:srgbClr val="FF0000"/>
                </a:solidFill>
                <a:latin typeface="Arial" panose="020B0604020202020204" pitchFamily="34" charset="0"/>
                <a:cs typeface="Arial" panose="020B0604020202020204" pitchFamily="34" charset="0"/>
              </a:rPr>
              <a:t>DÉPENDANCE</a:t>
            </a:r>
            <a:r>
              <a:rPr lang="fr-CA" sz="3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606555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125" y="558755"/>
            <a:ext cx="9144000" cy="1143000"/>
          </a:xfrm>
        </p:spPr>
        <p:txBody>
          <a:bodyPr/>
          <a:lstStyle/>
          <a:p>
            <a:pPr algn="ctr"/>
            <a:r>
              <a:rPr lang="fr-CA" sz="4800" b="1" dirty="0">
                <a:solidFill>
                  <a:srgbClr val="073E87"/>
                </a:solidFill>
                <a:latin typeface="Aharoni" panose="02010803020104030203" pitchFamily="2" charset="-79"/>
                <a:cs typeface="Aharoni" panose="02010803020104030203" pitchFamily="2" charset="-79"/>
              </a:rPr>
              <a:t>Effets néfastes - Dépendance</a:t>
            </a:r>
            <a:endParaRPr lang="fr-CA" dirty="0"/>
          </a:p>
        </p:txBody>
      </p:sp>
      <p:pic>
        <p:nvPicPr>
          <p:cNvPr id="3" name="Image 2"/>
          <p:cNvPicPr>
            <a:picLocks noChangeAspect="1"/>
          </p:cNvPicPr>
          <p:nvPr>
            <p:custDataLst>
              <p:tags r:id="rId2"/>
            </p:custDataLst>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ZoneTexte 5"/>
          <p:cNvSpPr txBox="1"/>
          <p:nvPr>
            <p:custDataLst>
              <p:tags r:id="rId3"/>
            </p:custDataLst>
          </p:nvPr>
        </p:nvSpPr>
        <p:spPr>
          <a:xfrm>
            <a:off x="-125" y="5380672"/>
            <a:ext cx="9144125" cy="1477328"/>
          </a:xfrm>
          <a:prstGeom prst="rect">
            <a:avLst/>
          </a:prstGeom>
          <a:solidFill>
            <a:srgbClr val="878788">
              <a:alpha val="80000"/>
            </a:srgbClr>
          </a:solidFill>
        </p:spPr>
        <p:txBody>
          <a:bodyPr wrap="square" rtlCol="0">
            <a:spAutoFit/>
          </a:bodyPr>
          <a:lstStyle/>
          <a:p>
            <a:pPr lvl="0" algn="ctr"/>
            <a:endParaRPr lang="fr-CA" sz="400" b="1" dirty="0">
              <a:solidFill>
                <a:srgbClr val="878788"/>
              </a:solidFill>
              <a:latin typeface="Aharoni" panose="02010803020104030203" pitchFamily="2" charset="-79"/>
              <a:cs typeface="Aharoni" panose="02010803020104030203" pitchFamily="2" charset="-79"/>
            </a:endParaRPr>
          </a:p>
          <a:p>
            <a:pPr algn="ctr"/>
            <a:r>
              <a:rPr lang="fr-CA" sz="2000" dirty="0">
                <a:latin typeface="Arial Black" panose="020B0A04020102020204" pitchFamily="34" charset="0"/>
              </a:rPr>
              <a:t>  </a:t>
            </a:r>
            <a:r>
              <a:rPr lang="fr-CA" sz="3600" b="1" dirty="0">
                <a:solidFill>
                  <a:schemeClr val="bg1"/>
                </a:solidFill>
                <a:latin typeface="Arial Black" panose="020B0A04020102020204" pitchFamily="34" charset="0"/>
                <a:cs typeface="Aharoni" panose="02010803020104030203" pitchFamily="2" charset="-79"/>
              </a:rPr>
              <a:t>Le vapotage peut créer une </a:t>
            </a:r>
            <a:r>
              <a:rPr lang="fr-CA" sz="4800" b="1" dirty="0">
                <a:solidFill>
                  <a:srgbClr val="073E87"/>
                </a:solidFill>
                <a:latin typeface="Arial Black" panose="020B0A04020102020204" pitchFamily="34" charset="0"/>
                <a:cs typeface="Aharoni" panose="02010803020104030203" pitchFamily="2" charset="-79"/>
              </a:rPr>
              <a:t>dépendance</a:t>
            </a:r>
            <a:r>
              <a:rPr lang="fr-CA" sz="4800" b="1" dirty="0">
                <a:solidFill>
                  <a:srgbClr val="FF6600"/>
                </a:solidFill>
                <a:latin typeface="Arial Black" panose="020B0A04020102020204" pitchFamily="34" charset="0"/>
                <a:cs typeface="Aharoni" panose="02010803020104030203" pitchFamily="2" charset="-79"/>
              </a:rPr>
              <a:t> </a:t>
            </a:r>
            <a:r>
              <a:rPr lang="fr-CA" sz="3600" b="1" dirty="0">
                <a:solidFill>
                  <a:schemeClr val="bg1"/>
                </a:solidFill>
                <a:latin typeface="Arial Black" panose="020B0A04020102020204" pitchFamily="34" charset="0"/>
                <a:cs typeface="Aharoni" panose="02010803020104030203" pitchFamily="2" charset="-79"/>
              </a:rPr>
              <a:t>à la nicotine.</a:t>
            </a:r>
            <a:endParaRPr lang="fr-CA" sz="36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002677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C:\Users\MartinM2\AppData\Local\Microsoft\Windows\INetCache\IE\C65RPKGI\Are-your-teens-abusing-OTC-meds[1].png"/>
          <p:cNvPicPr>
            <a:picLocks noChangeAspect="1" noChangeArrowheads="1"/>
          </p:cNvPicPr>
          <p:nvPr>
            <p:custDataLst>
              <p:tags r:id="rId1"/>
            </p:custDataLst>
          </p:nvPr>
        </p:nvPicPr>
        <p:blipFill rotWithShape="1">
          <a:blip r:embed="rId6">
            <a:extLst>
              <a:ext uri="{BEBA8EAE-BF5A-486C-A8C5-ECC9F3942E4B}">
                <a14:imgProps xmlns:a14="http://schemas.microsoft.com/office/drawing/2010/main">
                  <a14:imgLayer r:embed="rId7">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t="15095" r="15230"/>
          <a:stretch/>
        </p:blipFill>
        <p:spPr bwMode="auto">
          <a:xfrm>
            <a:off x="-20004" y="0"/>
            <a:ext cx="9164004" cy="69801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custDataLst>
              <p:tags r:id="rId2"/>
            </p:custDataLst>
          </p:nvPr>
        </p:nvSpPr>
        <p:spPr>
          <a:xfrm>
            <a:off x="11873" y="4638904"/>
            <a:ext cx="9144000" cy="1143000"/>
          </a:xfrm>
        </p:spPr>
        <p:txBody>
          <a:bodyPr>
            <a:normAutofit/>
          </a:bodyPr>
          <a:lstStyle/>
          <a:p>
            <a:pPr algn="ctr"/>
            <a:r>
              <a:rPr lang="fr-CA" sz="6600" b="1" dirty="0">
                <a:ln w="28575">
                  <a:solidFill>
                    <a:srgbClr val="FFFFFF"/>
                  </a:solidFill>
                </a:ln>
                <a:solidFill>
                  <a:srgbClr val="073E87"/>
                </a:solidFill>
                <a:latin typeface="Arial Black" panose="020B0A04020102020204" pitchFamily="34" charset="0"/>
                <a:cs typeface="Aharoni" panose="02010803020104030203" pitchFamily="2" charset="-79"/>
              </a:rPr>
              <a:t>Dépendance</a:t>
            </a:r>
            <a:endParaRPr lang="fr-CA" sz="8000" b="1" dirty="0">
              <a:ln w="28575">
                <a:solidFill>
                  <a:srgbClr val="FFFFFF"/>
                </a:solidFill>
              </a:ln>
              <a:solidFill>
                <a:srgbClr val="073E87"/>
              </a:solidFill>
              <a:latin typeface="Arial Black" panose="020B0A04020102020204" pitchFamily="34" charset="0"/>
              <a:cs typeface="Aharoni" panose="02010803020104030203" pitchFamily="2" charset="-79"/>
            </a:endParaRPr>
          </a:p>
        </p:txBody>
      </p:sp>
      <p:sp>
        <p:nvSpPr>
          <p:cNvPr id="3" name="Rectangle 2"/>
          <p:cNvSpPr/>
          <p:nvPr>
            <p:custDataLst>
              <p:tags r:id="rId3"/>
            </p:custDataLst>
          </p:nvPr>
        </p:nvSpPr>
        <p:spPr>
          <a:xfrm>
            <a:off x="-20004" y="5781904"/>
            <a:ext cx="9207754" cy="1384995"/>
          </a:xfrm>
          <a:prstGeom prst="rect">
            <a:avLst/>
          </a:prstGeom>
          <a:solidFill>
            <a:srgbClr val="878788">
              <a:alpha val="85098"/>
            </a:srgbClr>
          </a:solidFill>
          <a:effectLst>
            <a:softEdge rad="31750"/>
          </a:effectLst>
        </p:spPr>
        <p:txBody>
          <a:bodyPr wrap="square">
            <a:spAutoFit/>
          </a:bodyPr>
          <a:lstStyle/>
          <a:p>
            <a:pPr lvl="0" algn="ctr"/>
            <a:endParaRPr lang="fr-CA" sz="500" b="1" dirty="0">
              <a:solidFill>
                <a:srgbClr val="D1FF47"/>
              </a:solidFill>
              <a:latin typeface="Aharoni" panose="02010803020104030203" pitchFamily="2" charset="-79"/>
              <a:cs typeface="Aharoni" panose="02010803020104030203" pitchFamily="2" charset="-79"/>
            </a:endParaRPr>
          </a:p>
          <a:p>
            <a:pPr lvl="0" algn="ctr"/>
            <a:endParaRPr lang="fr-CA" sz="500" b="1" dirty="0">
              <a:solidFill>
                <a:schemeClr val="bg1"/>
              </a:solidFill>
              <a:latin typeface="Arial Black" panose="020B0A04020102020204" pitchFamily="34" charset="0"/>
              <a:cs typeface="Aharoni" panose="02010803020104030203" pitchFamily="2" charset="-79"/>
            </a:endParaRPr>
          </a:p>
          <a:p>
            <a:pPr lvl="0" algn="ctr"/>
            <a:r>
              <a:rPr lang="fr-CA" sz="2800" b="1" dirty="0">
                <a:solidFill>
                  <a:schemeClr val="bg1"/>
                </a:solidFill>
                <a:latin typeface="Arial Black" panose="020B0A04020102020204" pitchFamily="34" charset="0"/>
                <a:cs typeface="Aharoni" panose="02010803020104030203" pitchFamily="2" charset="-79"/>
              </a:rPr>
              <a:t>Les jeunes sont particulièrement </a:t>
            </a:r>
          </a:p>
          <a:p>
            <a:pPr lvl="0" algn="ctr"/>
            <a:r>
              <a:rPr lang="fr-CA" sz="2800" b="1" dirty="0">
                <a:solidFill>
                  <a:schemeClr val="bg1"/>
                </a:solidFill>
                <a:latin typeface="Arial Black" panose="020B0A04020102020204" pitchFamily="34" charset="0"/>
                <a:cs typeface="Aharoni" panose="02010803020104030203" pitchFamily="2" charset="-79"/>
              </a:rPr>
              <a:t>sensibles aux effets néfastes de la nicotine.</a:t>
            </a:r>
          </a:p>
          <a:p>
            <a:pPr lvl="0" algn="ctr"/>
            <a:endParaRPr lang="fr-CA" sz="1000" b="1" dirty="0">
              <a:solidFill>
                <a:schemeClr val="bg1"/>
              </a:solidFill>
              <a:latin typeface="Arial Black" panose="020B0A04020102020204" pitchFamily="34" charset="0"/>
              <a:cs typeface="Aharoni" panose="02010803020104030203" pitchFamily="2" charset="-79"/>
            </a:endParaRPr>
          </a:p>
          <a:p>
            <a:pPr lvl="0" algn="ctr"/>
            <a:endParaRPr lang="fr-CA" sz="500" b="1" dirty="0">
              <a:solidFill>
                <a:srgbClr val="D1FF47"/>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82364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custDataLst>
              <p:tags r:id="rId1"/>
            </p:custDataLst>
          </p:nvPr>
        </p:nvSpPr>
        <p:spPr>
          <a:xfrm>
            <a:off x="2465" y="2564904"/>
            <a:ext cx="9144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000" b="0" i="0" u="none" strike="noStrike" kern="1200" cap="none" spc="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Teste tes connaissance</a:t>
            </a:r>
            <a:r>
              <a:rPr kumimoji="0" lang="fr-CA" sz="6000" b="0" i="0" u="none" strike="noStrike" kern="1200" cap="none" spc="300" normalizeH="0" baseline="0" noProof="0" dirty="0">
                <a:ln>
                  <a:noFill/>
                </a:ln>
                <a:solidFill>
                  <a:srgbClr val="073E87"/>
                </a:solidFill>
                <a:effectLst/>
                <a:uLnTx/>
                <a:uFillTx/>
                <a:latin typeface="Arial Black" panose="020B0A04020102020204" pitchFamily="34" charset="0"/>
                <a:ea typeface="+mn-ea"/>
                <a:cs typeface="Aharoni" panose="02010803020104030203" pitchFamily="2" charset="-79"/>
              </a:rPr>
              <a:t>s!</a:t>
            </a:r>
          </a:p>
        </p:txBody>
      </p:sp>
    </p:spTree>
    <p:extLst>
      <p:ext uri="{BB962C8B-B14F-4D97-AF65-F5344CB8AC3E}">
        <p14:creationId xmlns:p14="http://schemas.microsoft.com/office/powerpoint/2010/main" val="3564949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457200" y="980728"/>
            <a:ext cx="8229600" cy="1143000"/>
          </a:xfrm>
        </p:spPr>
        <p:txBody>
          <a:bodyPr>
            <a:normAutofit/>
          </a:bodyPr>
          <a:lstStyle/>
          <a:p>
            <a:pPr algn="ctr"/>
            <a:r>
              <a:rPr lang="fr-CA" sz="6000" dirty="0">
                <a:solidFill>
                  <a:srgbClr val="073E87"/>
                </a:solidFill>
                <a:latin typeface="Arial Black" panose="020B0A04020102020204" pitchFamily="34" charset="0"/>
                <a:cs typeface="Aharoni" panose="02010803020104030203" pitchFamily="2" charset="-79"/>
              </a:rPr>
              <a:t>Vrai ou fau</a:t>
            </a:r>
            <a:r>
              <a:rPr lang="fr-CA" sz="6000" spc="300" dirty="0">
                <a:solidFill>
                  <a:srgbClr val="073E87"/>
                </a:solidFill>
                <a:latin typeface="Arial Black" panose="020B0A04020102020204" pitchFamily="34" charset="0"/>
                <a:cs typeface="Aharoni" panose="02010803020104030203" pitchFamily="2" charset="-79"/>
              </a:rPr>
              <a:t>x?</a:t>
            </a:r>
            <a:endParaRPr lang="fr-CA" sz="7200" spc="300" dirty="0">
              <a:solidFill>
                <a:srgbClr val="073E87"/>
              </a:solidFill>
              <a:latin typeface="Arial Black" panose="020B0A04020102020204" pitchFamily="34" charset="0"/>
            </a:endParaRPr>
          </a:p>
        </p:txBody>
      </p:sp>
      <p:sp>
        <p:nvSpPr>
          <p:cNvPr id="3" name="Espace réservé du contenu 2"/>
          <p:cNvSpPr>
            <a:spLocks noGrp="1"/>
          </p:cNvSpPr>
          <p:nvPr>
            <p:ph idx="1"/>
            <p:custDataLst>
              <p:tags r:id="rId2"/>
            </p:custDataLst>
          </p:nvPr>
        </p:nvSpPr>
        <p:spPr>
          <a:xfrm>
            <a:off x="457200" y="2852936"/>
            <a:ext cx="8435280" cy="1709544"/>
          </a:xfrm>
        </p:spPr>
        <p:txBody>
          <a:bodyPr>
            <a:normAutofit fontScale="85000" lnSpcReduction="10000"/>
          </a:bodyPr>
          <a:lstStyle/>
          <a:p>
            <a:pPr marL="0" lvl="0" indent="0" algn="ctr">
              <a:buNone/>
            </a:pPr>
            <a:r>
              <a:rPr lang="fr-CA" sz="3900" b="1" dirty="0">
                <a:latin typeface="Arial" panose="020B0604020202020204" pitchFamily="34" charset="0"/>
                <a:cs typeface="Arial" panose="020B0604020202020204" pitchFamily="34" charset="0"/>
              </a:rPr>
              <a:t>La nicotine présente dans la plupart des cigarettes électroniques a un impact            sur le développement du cerveau.</a:t>
            </a:r>
          </a:p>
          <a:p>
            <a:endParaRPr lang="fr-CA" dirty="0"/>
          </a:p>
          <a:p>
            <a:pPr marL="0" indent="0">
              <a:buNone/>
            </a:pPr>
            <a:endParaRPr lang="fr-CA" dirty="0"/>
          </a:p>
        </p:txBody>
      </p:sp>
      <p:sp>
        <p:nvSpPr>
          <p:cNvPr id="4" name="ZoneTexte 3"/>
          <p:cNvSpPr txBox="1"/>
          <p:nvPr>
            <p:custDataLst>
              <p:tags r:id="rId3"/>
            </p:custDataLst>
          </p:nvPr>
        </p:nvSpPr>
        <p:spPr>
          <a:xfrm>
            <a:off x="0" y="4985300"/>
            <a:ext cx="9144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A" sz="6600" b="0" i="0" u="none" strike="noStrike" kern="1200" cap="none" spc="0" normalizeH="0" baseline="0" noProof="0" dirty="0">
                <a:ln>
                  <a:noFill/>
                </a:ln>
                <a:solidFill>
                  <a:srgbClr val="8EC000"/>
                </a:solidFill>
                <a:effectLst/>
                <a:uLnTx/>
                <a:uFillTx/>
                <a:latin typeface="Arial Black" panose="020B0A04020102020204" pitchFamily="34" charset="0"/>
                <a:ea typeface="+mn-ea"/>
                <a:cs typeface="Aharoni" panose="02010803020104030203" pitchFamily="2" charset="-79"/>
              </a:rPr>
              <a:t>Vrai</a:t>
            </a:r>
          </a:p>
        </p:txBody>
      </p:sp>
      <p:pic>
        <p:nvPicPr>
          <p:cNvPr id="7" name="Image 6">
            <a:extLst>
              <a:ext uri="{FF2B5EF4-FFF2-40B4-BE49-F238E27FC236}">
                <a16:creationId xmlns:a16="http://schemas.microsoft.com/office/drawing/2014/main" id="{F6674690-7457-4DD6-A9D6-C1E9202AD586}"/>
              </a:ext>
            </a:extLst>
          </p:cNvPr>
          <p:cNvPicPr>
            <a:picLocks noChangeAspect="1"/>
          </p:cNvPicPr>
          <p:nvPr>
            <p:custDataLst>
              <p:tags r:id="rId4"/>
            </p:custDataLst>
          </p:nvPr>
        </p:nvPicPr>
        <p: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p:blipFill>
        <p:spPr>
          <a:xfrm>
            <a:off x="6516216" y="4803470"/>
            <a:ext cx="2627784" cy="2054530"/>
          </a:xfrm>
          <a:prstGeom prst="rect">
            <a:avLst/>
          </a:prstGeom>
        </p:spPr>
      </p:pic>
    </p:spTree>
    <p:extLst>
      <p:ext uri="{BB962C8B-B14F-4D97-AF65-F5344CB8AC3E}">
        <p14:creationId xmlns:p14="http://schemas.microsoft.com/office/powerpoint/2010/main" val="221163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7"/>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3"/>
</p:tagLst>
</file>

<file path=ppt/tags/tag25.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5"/>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Débit">
  <a:themeElements>
    <a:clrScheme name="Personnalisé 2">
      <a:dk1>
        <a:sysClr val="windowText" lastClr="000000"/>
      </a:dk1>
      <a:lt1>
        <a:sysClr val="window" lastClr="FFFFFF"/>
      </a:lt1>
      <a:dk2>
        <a:srgbClr val="FFFFFF"/>
      </a:dk2>
      <a:lt2>
        <a:srgbClr val="FFFFFF"/>
      </a:lt2>
      <a:accent1>
        <a:srgbClr val="073E87"/>
      </a:accent1>
      <a:accent2>
        <a:srgbClr val="CCFF33"/>
      </a:accent2>
      <a:accent3>
        <a:srgbClr val="2D82F4"/>
      </a:accent3>
      <a:accent4>
        <a:srgbClr val="FF6600"/>
      </a:accent4>
      <a:accent5>
        <a:srgbClr val="8B5D3D"/>
      </a:accent5>
      <a:accent6>
        <a:srgbClr val="003399"/>
      </a:accent6>
      <a:hlink>
        <a:srgbClr val="67AFBD"/>
      </a:hlink>
      <a:folHlink>
        <a:srgbClr val="C2A874"/>
      </a:folHlink>
    </a:clrScheme>
    <a:fontScheme name="Débit">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2">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0CF0D503E7B14382C04D607C865BDC" ma:contentTypeVersion="12" ma:contentTypeDescription="Create a new document." ma:contentTypeScope="" ma:versionID="21ea358d6beffd7cf454a7dfb4cb5101">
  <xsd:schema xmlns:xsd="http://www.w3.org/2001/XMLSchema" xmlns:xs="http://www.w3.org/2001/XMLSchema" xmlns:p="http://schemas.microsoft.com/office/2006/metadata/properties" xmlns:ns2="9e4ba688-df1f-43e7-815a-ca0ae76cdc7b" xmlns:ns3="24b28b00-dd4e-48f2-817c-942ebdca76da" targetNamespace="http://schemas.microsoft.com/office/2006/metadata/properties" ma:root="true" ma:fieldsID="3e8134525ec5fe9379f881389f5b7be9" ns2:_="" ns3:_="">
    <xsd:import namespace="9e4ba688-df1f-43e7-815a-ca0ae76cdc7b"/>
    <xsd:import namespace="24b28b00-dd4e-48f2-817c-942ebdca76d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ba688-df1f-43e7-815a-ca0ae76cdc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45b8c8-d142-433b-87a8-85e8cba55d9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4b28b00-dd4e-48f2-817c-942ebdca76d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d088155d-41a6-40d0-b6d4-b7a3293c6f44}" ma:internalName="TaxCatchAll" ma:showField="CatchAllData" ma:web="24b28b00-dd4e-48f2-817c-942ebdca76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4b28b00-dd4e-48f2-817c-942ebdca76da" xsi:nil="true"/>
    <lcf76f155ced4ddcb4097134ff3c332f xmlns="9e4ba688-df1f-43e7-815a-ca0ae76cdc7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D68A4BF-6731-4415-AC44-671CBB8E1B46}"/>
</file>

<file path=customXml/itemProps2.xml><?xml version="1.0" encoding="utf-8"?>
<ds:datastoreItem xmlns:ds="http://schemas.openxmlformats.org/officeDocument/2006/customXml" ds:itemID="{E888812F-29A2-47B8-89C0-52E4ED656E72}"/>
</file>

<file path=customXml/itemProps3.xml><?xml version="1.0" encoding="utf-8"?>
<ds:datastoreItem xmlns:ds="http://schemas.openxmlformats.org/officeDocument/2006/customXml" ds:itemID="{F6EA208B-1AE7-450A-B560-6C4303D2BA17}"/>
</file>

<file path=docProps/app.xml><?xml version="1.0" encoding="utf-8"?>
<Properties xmlns="http://schemas.openxmlformats.org/officeDocument/2006/extended-properties" xmlns:vt="http://schemas.openxmlformats.org/officeDocument/2006/docPropsVTypes">
  <Template/>
  <TotalTime>15004</TotalTime>
  <Words>1355</Words>
  <Application>Microsoft Office PowerPoint</Application>
  <PresentationFormat>Affichage à l'écran (4:3)</PresentationFormat>
  <Paragraphs>173</Paragraphs>
  <Slides>20</Slides>
  <Notes>20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Aharoni</vt:lpstr>
      <vt:lpstr>Arial</vt:lpstr>
      <vt:lpstr>Arial Black</vt:lpstr>
      <vt:lpstr>Calibri</vt:lpstr>
      <vt:lpstr>Constantia</vt:lpstr>
      <vt:lpstr>Wingdings 2</vt:lpstr>
      <vt:lpstr>1_Débit</vt:lpstr>
      <vt:lpstr>Présentation PowerPoint</vt:lpstr>
      <vt:lpstr>Présentation PowerPoint</vt:lpstr>
      <vt:lpstr>Présentation PowerPoint</vt:lpstr>
      <vt:lpstr>La nicotine a des effets néfastes sur :</vt:lpstr>
      <vt:lpstr>Présentation PowerPoint</vt:lpstr>
      <vt:lpstr>Effets néfastes - Dépendance</vt:lpstr>
      <vt:lpstr>Dépendance</vt:lpstr>
      <vt:lpstr>Présentation PowerPoint</vt:lpstr>
      <vt:lpstr>Vrai ou faux?</vt:lpstr>
      <vt:lpstr>Vrai ou faux?</vt:lpstr>
      <vt:lpstr>FAUX</vt:lpstr>
      <vt:lpstr>Vrai ou faux?</vt:lpstr>
      <vt:lpstr>Vrai ou faux?</vt:lpstr>
      <vt:lpstr>Vrai ou faux?</vt:lpstr>
      <vt:lpstr>Vrai ou faux?</vt:lpstr>
      <vt:lpstr>FAUX</vt:lpstr>
      <vt:lpstr>Vrai ou faux?</vt:lpstr>
      <vt:lpstr>FAUX</vt:lpstr>
      <vt:lpstr>Choix multiples</vt:lpstr>
      <vt:lpstr>Présentation PowerPoint</vt:lpstr>
    </vt:vector>
  </TitlesOfParts>
  <Company>Province of New Brunswick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Vapotage</dc:title>
  <dc:creator>DH Citrix User</dc:creator>
  <cp:lastModifiedBy>Michaud, Martine (DH/MS)</cp:lastModifiedBy>
  <cp:revision>1143</cp:revision>
  <cp:lastPrinted>2019-08-06T13:54:38Z</cp:lastPrinted>
  <dcterms:created xsi:type="dcterms:W3CDTF">2019-04-11T13:17:31Z</dcterms:created>
  <dcterms:modified xsi:type="dcterms:W3CDTF">2023-11-09T16:40:54Z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0x010100FB0CF0D503E7B14382C04D607C865BDC</vt:lpwstr>
  </property>
</Properties>
</file>