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2"/>
  </p:notesMasterIdLst>
  <p:handoutMasterIdLst>
    <p:handoutMasterId r:id="rId23"/>
  </p:handoutMasterIdLst>
  <p:sldIdLst>
    <p:sldId id="290" r:id="rId2"/>
    <p:sldId id="285" r:id="rId3"/>
    <p:sldId id="266" r:id="rId4"/>
    <p:sldId id="324" r:id="rId5"/>
    <p:sldId id="263" r:id="rId6"/>
    <p:sldId id="325" r:id="rId7"/>
    <p:sldId id="265" r:id="rId8"/>
    <p:sldId id="349" r:id="rId9"/>
    <p:sldId id="296" r:id="rId10"/>
    <p:sldId id="297" r:id="rId11"/>
    <p:sldId id="383" r:id="rId12"/>
    <p:sldId id="352" r:id="rId13"/>
    <p:sldId id="343" r:id="rId14"/>
    <p:sldId id="344" r:id="rId15"/>
    <p:sldId id="350" r:id="rId16"/>
    <p:sldId id="384" r:id="rId17"/>
    <p:sldId id="360" r:id="rId18"/>
    <p:sldId id="385" r:id="rId19"/>
    <p:sldId id="361" r:id="rId20"/>
    <p:sldId id="346" r:id="rId21"/>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788"/>
    <a:srgbClr val="878888"/>
    <a:srgbClr val="FFFFFF"/>
    <a:srgbClr val="FF6600"/>
    <a:srgbClr val="9AD000"/>
    <a:srgbClr val="073E87"/>
    <a:srgbClr val="49393A"/>
    <a:srgbClr val="70405A"/>
    <a:srgbClr val="FF292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88674" autoAdjust="0"/>
  </p:normalViewPr>
  <p:slideViewPr>
    <p:cSldViewPr>
      <p:cViewPr varScale="1">
        <p:scale>
          <a:sx n="76" d="100"/>
          <a:sy n="76" d="100"/>
        </p:scale>
        <p:origin x="1554" y="84"/>
      </p:cViewPr>
      <p:guideLst>
        <p:guide orient="horz" pos="2160"/>
        <p:guide pos="2880"/>
      </p:guideLst>
    </p:cSldViewPr>
  </p:slideViewPr>
  <p:outlineViewPr>
    <p:cViewPr>
      <p:scale>
        <a:sx n="33" d="100"/>
        <a:sy n="33" d="100"/>
      </p:scale>
      <p:origin x="0" y="-720"/>
    </p:cViewPr>
    <p:sldLst>
      <p:sld r:id="rId1" collapse="1"/>
    </p:sldLst>
  </p:outlineViewPr>
  <p:notesTextViewPr>
    <p:cViewPr>
      <p:scale>
        <a:sx n="3" d="2"/>
        <a:sy n="3" d="2"/>
      </p:scale>
      <p:origin x="0" y="0"/>
    </p:cViewPr>
  </p:notesTextViewPr>
  <p:notesViewPr>
    <p:cSldViewPr>
      <p:cViewPr varScale="1">
        <p:scale>
          <a:sx n="65" d="100"/>
          <a:sy n="65" d="100"/>
        </p:scale>
        <p:origin x="2766"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EA434-D4E2-4040-9C54-1A6FBC790C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dirty="0"/>
          </a:p>
        </p:txBody>
      </p:sp>
      <p:sp>
        <p:nvSpPr>
          <p:cNvPr id="3" name="Date Placeholder 2">
            <a:extLst>
              <a:ext uri="{FF2B5EF4-FFF2-40B4-BE49-F238E27FC236}">
                <a16:creationId xmlns:a16="http://schemas.microsoft.com/office/drawing/2014/main" id="{B499F05A-A37E-4F88-90E7-5DDA750704D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6B9752-F9FF-4FB6-8D3D-98E33FC952B0}" type="datetimeFigureOut">
              <a:rPr lang="fr-CA" smtClean="0"/>
              <a:t>2023-11-09</a:t>
            </a:fld>
            <a:endParaRPr lang="fr-CA" dirty="0"/>
          </a:p>
        </p:txBody>
      </p:sp>
      <p:sp>
        <p:nvSpPr>
          <p:cNvPr id="4" name="Footer Placeholder 3">
            <a:extLst>
              <a:ext uri="{FF2B5EF4-FFF2-40B4-BE49-F238E27FC236}">
                <a16:creationId xmlns:a16="http://schemas.microsoft.com/office/drawing/2014/main" id="{71594C1D-BB4C-437D-8318-4C2C1EF639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a:extLst>
              <a:ext uri="{FF2B5EF4-FFF2-40B4-BE49-F238E27FC236}">
                <a16:creationId xmlns:a16="http://schemas.microsoft.com/office/drawing/2014/main" id="{936AD4E6-5D6A-4B13-A701-C0060FFCB7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EFB17-E4F0-4B1B-905C-A02E3E5103B7}" type="slidenum">
              <a:rPr lang="fr-CA" smtClean="0"/>
              <a:t>‹N°›</a:t>
            </a:fld>
            <a:endParaRPr lang="fr-CA" dirty="0"/>
          </a:p>
        </p:txBody>
      </p:sp>
    </p:spTree>
    <p:extLst>
      <p:ext uri="{BB962C8B-B14F-4D97-AF65-F5344CB8AC3E}">
        <p14:creationId xmlns:p14="http://schemas.microsoft.com/office/powerpoint/2010/main" val="2511530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4CC275-B443-4A7A-96C9-A83171893F53}" type="datetimeFigureOut">
              <a:rPr lang="fr-CA" smtClean="0"/>
              <a:t>2023-11-09</a:t>
            </a:fld>
            <a:endParaRPr lang="fr-CA" dirty="0"/>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D60F84-45FF-4226-AA73-AB9D19F22FA2}" type="slidenum">
              <a:rPr lang="fr-CA" smtClean="0"/>
              <a:t>‹N°›</a:t>
            </a:fld>
            <a:endParaRPr lang="fr-CA" dirty="0"/>
          </a:p>
        </p:txBody>
      </p:sp>
    </p:spTree>
    <p:extLst>
      <p:ext uri="{BB962C8B-B14F-4D97-AF65-F5344CB8AC3E}">
        <p14:creationId xmlns:p14="http://schemas.microsoft.com/office/powerpoint/2010/main" val="10170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nada.ca/en/services/health/campaigns/vaping.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ada.ca/en/services/health/publications/healthy-living/talking-teen-vaping-tip-sheet-parent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anada.ca/en/health-canada/services/smoking-tobacco/vaping/risk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ada.ca/en/health-canada/services/health-concerns/tobacco/smoking-your-body/addiction.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nada.ca/en/services/health/publications/healthy-living/talking-teen-vaping-tip-sheet-parent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tobacco/basic_information/e-cigarettes/factsheet/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ada.ca/en/health-canada/services/smoking-tobacco/vaping/awareness-resource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ada.ca/en/health-canada/services/smoking-tobacco/vaping/risk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as2.ftcdn.net/jpg/01/38/97/25/500_F_138972583_rElWRBCpvUkmfO9lqaBU9KE0x1n8BMms.jpg" TargetMode="External"/><Relationship Id="rId4" Type="http://schemas.openxmlformats.org/officeDocument/2006/relationships/hyperlink" Target="https://www.canada.ca/en/services/health/publications/healthy-living/talking-teen-vaping-tip-sheet-parents.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ada.ca/en/health-canada/services/smoking-tobacco/preventing/vaping.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anada.ca/fr/sante-canada/services/video/considere-consequences-vapotage-vd.html" TargetMode="External"/><Relationship Id="rId4" Type="http://schemas.openxmlformats.org/officeDocument/2006/relationships/hyperlink" Target="https://www.cdc.gov/tobacco/basic_information/e-cigarettes/Quick-Facts-on-the-Risks-of-E-cigarettes-for-Kids-Teens-and-Young-Adults.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nada.ca/en/health-canada/services/smoking-tobacco/effects-smoking/smoking-your-body/nicotine-addiction.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effets-tabagisme/tabagisme-et-votre-organisme/dependance-nicotine.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nada.ca/en/health-canada/services/smoking-tobacco/vaping/risk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nada.ca/en/services/health/publications/healthy-living/talking-teen-vaping-tip-sheet-parents.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nada.ca/en/health-canada/services/smoking-tobacco/vaping/risk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3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Image source: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20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False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noProof="0" dirty="0"/>
              <a:t>Vaping nicotine leads to addiction.  </a:t>
            </a:r>
            <a:r>
              <a:rPr lang="en-CA" sz="1200" b="0" i="0" u="none" strike="noStrike" kern="1200" noProof="0" dirty="0">
                <a:solidFill>
                  <a:schemeClr val="tx1"/>
                </a:solidFill>
                <a:effectLst/>
                <a:latin typeface="+mn-lt"/>
                <a:ea typeface="+mn-ea"/>
                <a:cs typeface="+mn-cs"/>
              </a:rPr>
              <a:t>Vaping can deliver nicotine to your body, causing you to crave it more and more and leading to addiction and physical dependence</a:t>
            </a:r>
            <a:r>
              <a:rPr lang="en-CA" sz="1200" noProof="0" dirty="0"/>
              <a:t>. </a:t>
            </a:r>
          </a:p>
          <a:p>
            <a:r>
              <a:rPr lang="en-CA" sz="1000" dirty="0">
                <a:hlinkClick r:id="rId3"/>
              </a:rPr>
              <a:t>https://www.canada.ca/en/services/health/campaigns/vaping.html</a:t>
            </a:r>
            <a:endParaRPr lang="en-CA" sz="1000" dirty="0"/>
          </a:p>
          <a:p>
            <a:endParaRPr lang="en-CA"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50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noProof="0" dirty="0"/>
              <a:t>True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baseline="0" noProof="0" dirty="0"/>
              <a:t>In youth, nicotine addiction may occur more quickly than in adults.</a:t>
            </a:r>
          </a:p>
          <a:p>
            <a:pPr lvl="0">
              <a:defRPr/>
            </a:pPr>
            <a:r>
              <a:rPr lang="en-CA" sz="1000" dirty="0">
                <a:hlinkClick r:id="rId3"/>
              </a:rPr>
              <a:t>https://www.canada.ca/en/services/health/publications/healthy-living/talking-teen-vaping-tip-sheet-parents.html</a:t>
            </a:r>
            <a:endParaRPr lang="en-CA" sz="1000" dirty="0"/>
          </a:p>
          <a:p>
            <a:endParaRPr lang="en-CA" sz="1200" u="sng" noProof="0" dirty="0"/>
          </a:p>
          <a:p>
            <a:pPr lvl="0"/>
            <a:r>
              <a:rPr lang="en-CA" noProof="0" dirty="0"/>
              <a:t>Youth are especially susceptible to the harmful effects of nicotine, particularly addiction. They can become addicted at lower levels of exposure than adults. </a:t>
            </a:r>
          </a:p>
          <a:p>
            <a:pPr lvl="0"/>
            <a:r>
              <a:rPr lang="en-CA" sz="1000" dirty="0">
                <a:hlinkClick r:id="rId4"/>
              </a:rPr>
              <a:t>https://www.canada.ca/en/health-canada/services/smoking-tobacco/vaping/risks.html</a:t>
            </a:r>
            <a:endParaRPr lang="en-CA"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u="none"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70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True </a:t>
            </a:r>
          </a:p>
          <a:p>
            <a:r>
              <a:rPr lang="en-CA" sz="1200" b="0" noProof="0" dirty="0"/>
              <a:t>Many studies have shown that non-smoking youth who use e-cigarettes are three times more likely to smoke regular cigarettes one or two years later than if they had never used e-cigarettes. </a:t>
            </a:r>
          </a:p>
          <a:p>
            <a:r>
              <a:rPr lang="en-CA" sz="1000" dirty="0">
                <a:hlinkClick r:id="rId3"/>
              </a:rPr>
              <a:t>https://avoidthetrap.ca/</a:t>
            </a:r>
            <a:endParaRPr lang="en-CA" sz="1000" dirty="0"/>
          </a:p>
          <a:p>
            <a:endParaRPr lang="en-CA" sz="1200" b="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728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err="1"/>
              <a:t>Answer</a:t>
            </a:r>
            <a:r>
              <a:rPr lang="fr-CA" sz="1200" b="1" u="none" dirty="0"/>
              <a:t>:</a:t>
            </a:r>
            <a:endParaRPr lang="fr-CA" sz="1200" dirty="0"/>
          </a:p>
          <a:p>
            <a:r>
              <a:rPr lang="fr-CA" sz="1200" b="1" dirty="0" err="1"/>
              <a:t>True</a:t>
            </a:r>
            <a:r>
              <a:rPr lang="fr-CA" sz="1200" b="1" dirty="0"/>
              <a:t> </a:t>
            </a:r>
          </a:p>
          <a:p>
            <a:r>
              <a:rPr lang="en-US" sz="1200" b="0" i="0" u="none" strike="noStrike" kern="1200" dirty="0">
                <a:solidFill>
                  <a:schemeClr val="tx1"/>
                </a:solidFill>
                <a:effectLst/>
                <a:latin typeface="+mn-lt"/>
                <a:ea typeface="+mn-ea"/>
                <a:cs typeface="+mn-cs"/>
              </a:rPr>
              <a:t>Nicotine causes chemical or biological changes in the brain. This effect is called psychoactive and although it is less dramatic than heroin or cocaine, the strength of the addiction is just as powerful. It is a </a:t>
            </a:r>
            <a:r>
              <a:rPr lang="en-US" dirty="0"/>
              <a:t>“</a:t>
            </a:r>
            <a:r>
              <a:rPr lang="en-US" sz="1200" b="0" i="0" u="none" strike="noStrike" kern="1200" dirty="0">
                <a:solidFill>
                  <a:schemeClr val="tx1"/>
                </a:solidFill>
                <a:effectLst/>
                <a:latin typeface="+mn-lt"/>
                <a:ea typeface="+mn-ea"/>
                <a:cs typeface="+mn-cs"/>
              </a:rPr>
              <a:t>reinforcing</a:t>
            </a:r>
            <a:r>
              <a:rPr lang="en-US" dirty="0"/>
              <a:t>”</a:t>
            </a:r>
            <a:r>
              <a:rPr lang="en-US" sz="1200" b="0" i="0" u="none" strike="noStrike" kern="1200" dirty="0">
                <a:solidFill>
                  <a:schemeClr val="tx1"/>
                </a:solidFill>
                <a:effectLst/>
                <a:latin typeface="+mn-lt"/>
                <a:ea typeface="+mn-ea"/>
                <a:cs typeface="+mn-cs"/>
              </a:rPr>
              <a:t> drug, which means that users desire the drug regardless of its damaging effects.</a:t>
            </a:r>
            <a:r>
              <a:rPr lang="fr-CA" sz="1200" b="0" dirty="0"/>
              <a:t> </a:t>
            </a:r>
          </a:p>
          <a:p>
            <a:r>
              <a:rPr lang="fr-CA" sz="1000" dirty="0">
                <a:hlinkClick r:id="rId3"/>
              </a:rPr>
              <a:t>https://www.canada.ca/en/health-canada/services/health-concerns/tobacco/smoking-your-body/addiction.html</a:t>
            </a:r>
            <a:endParaRPr lang="fr-CA" sz="1000" dirty="0"/>
          </a:p>
          <a:p>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Image source: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64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Image source: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74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noProof="0" dirty="0"/>
              <a:t>False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noProof="0" dirty="0">
                <a:solidFill>
                  <a:schemeClr val="tx1"/>
                </a:solidFill>
                <a:effectLst/>
                <a:latin typeface="+mn-lt"/>
                <a:ea typeface="+mn-ea"/>
                <a:cs typeface="+mn-cs"/>
              </a:rPr>
              <a:t>Even if a vaping product does not contain nicotine, there is still a risk of being exposed to other harmful chemicals.</a:t>
            </a:r>
            <a:endParaRPr lang="en-CA" sz="1200" b="0" i="0" u="none" strike="noStrike" baseline="0" noProof="0" dirty="0"/>
          </a:p>
          <a:p>
            <a:r>
              <a:rPr lang="en-CA" sz="1000" u="sng" noProof="0" dirty="0">
                <a:hlinkClick r:id="rId3"/>
              </a:rPr>
              <a:t>https://www.canada.ca/en/services/health/publications/healthy-living/talking-teen-vaping-tip-sheet-parents.html</a:t>
            </a:r>
            <a:endParaRPr lang="en-CA" sz="1000" u="sng" noProof="0" dirty="0"/>
          </a:p>
          <a:p>
            <a:endParaRPr lang="en-CA" sz="1200" u="none"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735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Image source: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18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noProof="0" dirty="0"/>
              <a:t>False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noProof="0" dirty="0">
                <a:solidFill>
                  <a:schemeClr val="tx1"/>
                </a:solidFill>
                <a:effectLst/>
                <a:latin typeface="+mn-lt"/>
                <a:ea typeface="+mn-ea"/>
                <a:cs typeface="+mn-cs"/>
              </a:rPr>
              <a:t>You can develop a dependency even if you only smoke e-cigarettes with nicotine occasionally.</a:t>
            </a:r>
            <a:endParaRPr lang="en-CA" sz="1200" b="0" noProof="0" dirty="0"/>
          </a:p>
          <a:p>
            <a:pPr lvl="0">
              <a:defRPr/>
            </a:pPr>
            <a:r>
              <a:rPr lang="en-CA" sz="1000" dirty="0">
                <a:hlinkClick r:id="rId3"/>
              </a:rPr>
              <a:t>https://avoidthetrap.ca/</a:t>
            </a:r>
            <a:endParaRPr lang="en-CA" sz="1000" dirty="0"/>
          </a:p>
          <a:p>
            <a:pPr lvl="0">
              <a:defRPr/>
            </a:pPr>
            <a:endParaRPr lang="en-CA" sz="1200" b="1"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d. 25 years</a:t>
            </a:r>
          </a:p>
          <a:p>
            <a:pPr marL="0" indent="0">
              <a:buFont typeface="Arial" panose="020B0604020202020204" pitchFamily="34" charset="0"/>
              <a:buNone/>
            </a:pPr>
            <a:r>
              <a:rPr lang="en-CA" b="0" noProof="0" dirty="0"/>
              <a:t>Nicotine is highly addictive and can harm brain development, which continues until about age 25.</a:t>
            </a:r>
          </a:p>
          <a:p>
            <a:pPr marL="0" indent="0">
              <a:buFont typeface="Arial" panose="020B0604020202020204" pitchFamily="34" charset="0"/>
              <a:buNone/>
            </a:pPr>
            <a:r>
              <a:rPr lang="en-CA" sz="1000" noProof="0" dirty="0">
                <a:hlinkClick r:id="rId3"/>
              </a:rPr>
              <a:t>https://www.cdc.gov/tobacco/basic_information/e-cigarettes/factsheet/index.htm</a:t>
            </a:r>
            <a:r>
              <a:rPr lang="en-CA" sz="1000" b="0" noProof="0" dirty="0">
                <a:hlinkClick r:id="rId3"/>
              </a:rPr>
              <a:t>l</a:t>
            </a:r>
            <a:endParaRPr lang="en-CA" sz="1000" b="0" noProof="0" dirty="0"/>
          </a:p>
          <a:p>
            <a:endParaRPr lang="en-CA"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96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err="1"/>
              <a:t>Health</a:t>
            </a:r>
            <a:r>
              <a:rPr lang="fr-CA" b="1" dirty="0"/>
              <a:t> Canada</a:t>
            </a:r>
          </a:p>
          <a:p>
            <a:r>
              <a:rPr lang="fr-CA" sz="1000" dirty="0">
                <a:hlinkClick r:id="rId3"/>
              </a:rPr>
              <a:t>https://www.canada.ca/en/health-canada/services/smoking-tobacco/vaping/awareness-resources.html</a:t>
            </a:r>
            <a:endParaRPr lang="fr-CA" sz="1000" dirty="0"/>
          </a:p>
          <a:p>
            <a:endParaRPr lang="fr-CA" b="1" dirty="0"/>
          </a:p>
          <a:p>
            <a:r>
              <a:rPr lang="fr-CA" b="1" dirty="0" err="1"/>
              <a:t>Video</a:t>
            </a:r>
            <a:r>
              <a:rPr lang="fr-CA" b="1" dirty="0"/>
              <a:t> </a:t>
            </a:r>
            <a:r>
              <a:rPr lang="fr-CA" b="1" dirty="0" err="1"/>
              <a:t>length</a:t>
            </a:r>
            <a:r>
              <a:rPr lang="fr-CA" b="1" dirty="0"/>
              <a:t>: </a:t>
            </a:r>
            <a:r>
              <a:rPr lang="fr-CA" b="0" dirty="0"/>
              <a:t>30 seconds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977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suggest that you  engage in a dialogue on the topics covered in this module and to encourage students to actively participate in group discussions.</a:t>
            </a:r>
          </a:p>
          <a:p>
            <a:endParaRPr lang="fr-CA" b="0" dirty="0"/>
          </a:p>
          <a:p>
            <a:r>
              <a:rPr lang="fr-CA" b="1" dirty="0"/>
              <a:t>Image source: </a:t>
            </a:r>
            <a:r>
              <a:rPr lang="fr-CA" dirty="0"/>
              <a:t>Pixabay</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17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84920" y="4415790"/>
            <a:ext cx="4968552" cy="4183380"/>
          </a:xfrm>
        </p:spPr>
        <p:txBody>
          <a:bodyPr/>
          <a:lstStyle/>
          <a:p>
            <a:r>
              <a:rPr lang="en-US" dirty="0"/>
              <a:t>Kids and teens are especially susceptible to the harmful effects of nicotine because brain development continues throughout adolescence and into early adulthood. </a:t>
            </a:r>
          </a:p>
          <a:p>
            <a:r>
              <a:rPr lang="en-CA" sz="1000" noProof="0" dirty="0">
                <a:hlinkClick r:id="rId3"/>
              </a:rPr>
              <a:t>https://www.canada.ca/en/health-canada/services/smoking-tobacco/vaping/risks.html</a:t>
            </a:r>
            <a:endParaRPr lang="en-CA" sz="1000" noProof="0" dirty="0"/>
          </a:p>
          <a:p>
            <a:endParaRPr lang="en-CA" noProof="0" dirty="0"/>
          </a:p>
          <a:p>
            <a:r>
              <a:rPr lang="en-US" noProof="0" dirty="0"/>
              <a:t>Vaping nicotine can interfere with healthy brain development until the mid-20s.</a:t>
            </a:r>
          </a:p>
          <a:p>
            <a:r>
              <a:rPr lang="en-CA" sz="1000" noProof="0" dirty="0">
                <a:hlinkClick r:id="rId4"/>
              </a:rPr>
              <a:t>https://www.canada.ca/en/services/health/publications/healthy-living/talking-teen-vaping-tip-sheet-parents.html</a:t>
            </a:r>
            <a:endParaRPr lang="en-CA" sz="1000" noProof="0" dirty="0"/>
          </a:p>
          <a:p>
            <a:endParaRPr lang="en-CA" noProof="0" dirty="0"/>
          </a:p>
          <a:p>
            <a:pPr marL="0" marR="0" indent="0" algn="l" defTabSz="931774" rtl="0" eaLnBrk="1" fontAlgn="auto" latinLnBrk="0" hangingPunct="1">
              <a:lnSpc>
                <a:spcPct val="100000"/>
              </a:lnSpc>
              <a:spcBef>
                <a:spcPts val="0"/>
              </a:spcBef>
              <a:spcAft>
                <a:spcPts val="0"/>
              </a:spcAft>
              <a:buClrTx/>
              <a:buSzTx/>
              <a:buFontTx/>
              <a:buNone/>
              <a:tabLst/>
              <a:defRPr/>
            </a:pPr>
            <a:r>
              <a:rPr lang="en-CA" b="1" noProof="0" dirty="0"/>
              <a:t>Image source: </a:t>
            </a:r>
            <a:r>
              <a:rPr lang="en-CA" b="0" baseline="0" noProof="0" dirty="0"/>
              <a:t>A</a:t>
            </a:r>
            <a:r>
              <a:rPr lang="en-CA" baseline="0" noProof="0" dirty="0"/>
              <a:t>dobe Stock (purchase)</a:t>
            </a:r>
            <a:r>
              <a:rPr lang="fr-CA" baseline="0" dirty="0"/>
              <a:t>  </a:t>
            </a:r>
            <a:endParaRPr lang="fr-CA" u="sng" dirty="0">
              <a:hlinkClick r:id="rId5"/>
            </a:endParaRPr>
          </a:p>
          <a:p>
            <a:br>
              <a:rPr lang="fr-CA" dirty="0"/>
            </a:br>
            <a:r>
              <a:rPr lang="fr-CA" dirty="0"/>
              <a:t> </a:t>
            </a:r>
            <a:endParaRPr lang="fr-CA"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733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360168"/>
            <a:ext cx="5608320" cy="418338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Nicotine can affect memory and concentration and is known to alter teen brain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Exposure to nicotine during adolescence may cause reduced impulse control as well as cognitive (learning) and behavioural (mood) problems.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000" b="0" dirty="0">
                <a:hlinkClick r:id="rId3"/>
              </a:rPr>
              <a:t>https://www.canada.ca/en/health-canada/services/smoking-tobacco/preventing/vaping.html</a:t>
            </a:r>
            <a:endParaRPr lang="en-CA" b="0" dirty="0"/>
          </a:p>
          <a:p>
            <a:r>
              <a:rPr lang="en-CA" sz="1000" b="0" u="none" strike="noStrike" dirty="0">
                <a:hlinkClick r:id="rId4"/>
              </a:rPr>
              <a:t>https://www.cdc.gov/tobacco/basic_information/e-cigarettes/Quick-Facts-on-the-Risks-of-E-cigarettes-for-Kids-Teens-and-Young-Adults.html</a:t>
            </a:r>
            <a:endParaRPr lang="en-CA" sz="1000" b="0" u="none" strike="noStrike" dirty="0"/>
          </a:p>
          <a:p>
            <a:endParaRPr lang="en-CA" b="1" dirty="0"/>
          </a:p>
          <a:p>
            <a:pPr>
              <a:defRPr/>
            </a:pPr>
            <a:r>
              <a:rPr lang="en-CA" b="1" dirty="0"/>
              <a:t>Image source: </a:t>
            </a:r>
            <a:r>
              <a:rPr lang="en-CA" dirty="0"/>
              <a:t>PowerPoint Clipart</a:t>
            </a:r>
          </a:p>
          <a:p>
            <a:endParaRPr lang="en-CA" sz="1200" u="sng" kern="1200" dirty="0">
              <a:solidFill>
                <a:schemeClr val="tx1"/>
              </a:solidFill>
              <a:effectLst/>
              <a:latin typeface="+mn-lt"/>
              <a:ea typeface="+mn-ea"/>
              <a:cs typeface="+mn-cs"/>
              <a:hlinkClick r:id="rId5"/>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58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96888" y="4360168"/>
            <a:ext cx="5608320" cy="4768914"/>
          </a:xfrm>
        </p:spPr>
        <p:txBody>
          <a:bodyPr/>
          <a:lstStyle/>
          <a:p>
            <a:pPr lvl="0"/>
            <a:r>
              <a:rPr lang="en-CA" noProof="0" dirty="0"/>
              <a:t>The </a:t>
            </a:r>
            <a:r>
              <a:rPr lang="en-CA" b="0" i="0" noProof="0" dirty="0"/>
              <a:t>nicotine present in e-cigarettes results in addiction</a:t>
            </a:r>
            <a:r>
              <a:rPr lang="en-CA" noProof="0" dirty="0"/>
              <a:t>. As soon as nicotine is introduced into the body, we start to want it again.</a:t>
            </a:r>
          </a:p>
          <a:p>
            <a:pPr lvl="0"/>
            <a:r>
              <a:rPr lang="en-CA" sz="1000" dirty="0">
                <a:hlinkClick r:id="rId3"/>
              </a:rPr>
              <a:t>https://www.canada.ca/en/health-canada/services/smoking-tobacco/effects-smoking/smoking-your-body/nicotine-addiction.html</a:t>
            </a:r>
            <a:endParaRPr lang="en-CA" sz="1000" dirty="0"/>
          </a:p>
          <a:p>
            <a:pPr lvl="0">
              <a:defRPr/>
            </a:pPr>
            <a:endParaRPr lang="en-CA" sz="1000" b="0" i="0" u="none" strike="noStrike" kern="1200" baseline="0" noProof="0" dirty="0">
              <a:solidFill>
                <a:schemeClr val="tx1"/>
              </a:solidFill>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u="none" noProof="0" dirty="0">
                <a:solidFill>
                  <a:srgbClr val="000000"/>
                </a:solidFill>
              </a:rPr>
              <a:t>Image source: </a:t>
            </a:r>
            <a:r>
              <a:rPr lang="en-CA" b="0" u="none" noProof="0" dirty="0" err="1">
                <a:solidFill>
                  <a:srgbClr val="000000"/>
                </a:solidFill>
              </a:rPr>
              <a:t>Pixabay</a:t>
            </a:r>
            <a:endParaRPr lang="en-CA" b="0" noProof="0" dirty="0"/>
          </a:p>
          <a:p>
            <a:pPr lvl="1"/>
            <a:endParaRPr lang="fr-CA" sz="110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17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rPr>
              <a:t>Image source: </a:t>
            </a:r>
            <a:r>
              <a:rPr lang="fr-CA" sz="1200" b="0" kern="1200" dirty="0">
                <a:solidFill>
                  <a:schemeClr val="tx1"/>
                </a:solidFill>
                <a:effectLst/>
              </a:rPr>
              <a:t>Adobe Stock (</a:t>
            </a:r>
            <a:r>
              <a:rPr lang="fr-CA" sz="1200" b="0" kern="1200" dirty="0" err="1">
                <a:solidFill>
                  <a:schemeClr val="tx1"/>
                </a:solidFill>
                <a:effectLst/>
              </a:rPr>
              <a:t>purchase</a:t>
            </a:r>
            <a:r>
              <a:rPr lang="fr-CA" sz="1200" b="0" kern="1200" dirty="0">
                <a:solidFill>
                  <a:schemeClr val="tx1"/>
                </a:solidFill>
                <a:effectLst/>
              </a:rPr>
              <a:t>)</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689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1100" y="696913"/>
            <a:ext cx="4648200" cy="3486150"/>
          </a:xfrm>
        </p:spPr>
      </p:sp>
      <p:sp>
        <p:nvSpPr>
          <p:cNvPr id="3" name="Espace réservé des commentaires 2"/>
          <p:cNvSpPr>
            <a:spLocks noGrp="1"/>
          </p:cNvSpPr>
          <p:nvPr>
            <p:ph type="body" idx="1"/>
          </p:nvPr>
        </p:nvSpPr>
        <p:spPr/>
        <p:txBody>
          <a:bodyPr/>
          <a:lstStyle/>
          <a:p>
            <a:pPr lvl="0"/>
            <a:r>
              <a:rPr lang="en-CA" sz="1200" b="0" i="0" noProof="0" dirty="0">
                <a:effectLst/>
                <a:latin typeface="+mn-lt"/>
              </a:rPr>
              <a:t>Nicotine is a highly addictive substance. Vaping nicotine could</a:t>
            </a:r>
            <a:r>
              <a:rPr lang="en-CA" sz="1200" noProof="0" dirty="0">
                <a:latin typeface="+mn-lt"/>
              </a:rPr>
              <a:t>:</a:t>
            </a:r>
            <a:endParaRPr lang="en-CA" sz="1200" noProof="0" dirty="0">
              <a:effectLst/>
              <a:latin typeface="+mn-lt"/>
            </a:endParaRPr>
          </a:p>
          <a:p>
            <a:pPr marL="628650" lvl="1" indent="-171450">
              <a:buFont typeface="Arial" panose="020B0604020202020204" pitchFamily="34" charset="0"/>
              <a:buChar char="•"/>
            </a:pPr>
            <a:r>
              <a:rPr lang="en-CA" noProof="0" dirty="0">
                <a:latin typeface="+mn-lt"/>
              </a:rPr>
              <a:t>lead to addiction;</a:t>
            </a:r>
          </a:p>
          <a:p>
            <a:pPr marL="628650" lvl="1" indent="-171450">
              <a:buFont typeface="Arial" panose="020B0604020202020204" pitchFamily="34" charset="0"/>
              <a:buChar char="•"/>
            </a:pPr>
            <a:r>
              <a:rPr lang="en-CA" b="0" i="0" noProof="0" dirty="0">
                <a:effectLst/>
              </a:rPr>
              <a:t>cause nicotine addiction among users who would not have started using nicotine otherwise.</a:t>
            </a:r>
            <a:endParaRPr lang="en-CA" sz="1100" dirty="0"/>
          </a:p>
          <a:p>
            <a:r>
              <a:rPr lang="en-CA" dirty="0"/>
              <a:t> </a:t>
            </a:r>
            <a:endParaRPr lang="en-CA" sz="1100" dirty="0"/>
          </a:p>
          <a:p>
            <a:pPr lvl="0"/>
            <a:r>
              <a:rPr lang="en-CA" sz="1200" b="0" i="0" noProof="0" dirty="0">
                <a:effectLst/>
                <a:latin typeface="+mn-lt"/>
              </a:rPr>
              <a:t>They may become addicted to nicotine at lower levels of exposure than adults</a:t>
            </a:r>
            <a:r>
              <a:rPr lang="en-CA" dirty="0"/>
              <a:t>. </a:t>
            </a:r>
          </a:p>
          <a:p>
            <a:pPr lvl="0"/>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Exposure to nicotine could potentially predispose youth to addiction to other drugs.</a:t>
            </a:r>
          </a:p>
          <a:p>
            <a:pPr lvl="0">
              <a:defRPr/>
            </a:pPr>
            <a:r>
              <a:rPr lang="en-CA" sz="1000" dirty="0">
                <a:cs typeface="Arial" panose="020B0604020202020204" pitchFamily="34" charset="0"/>
                <a:hlinkClick r:id="rId3"/>
              </a:rPr>
              <a:t>https://www.canada.ca/en/health-canada/services/smoking-tobacco/vaping/risks.html</a:t>
            </a:r>
            <a:endParaRPr lang="en-CA" sz="1000" dirty="0">
              <a:cs typeface="Arial" panose="020B0604020202020204" pitchFamily="34" charset="0"/>
            </a:endParaRPr>
          </a:p>
          <a:p>
            <a:pPr lvl="0"/>
            <a:endParaRPr lang="fr-CA" dirty="0">
              <a:effectLst/>
            </a:endParaRPr>
          </a:p>
          <a:p>
            <a:r>
              <a:rPr lang="fr-CA" b="1" dirty="0"/>
              <a:t>Image source: </a:t>
            </a:r>
            <a:r>
              <a:rPr lang="fr-CA" dirty="0"/>
              <a:t>PowerPoint Clipart</a:t>
            </a:r>
            <a:endParaRPr lang="fr-CA" b="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86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66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True  </a:t>
            </a:r>
          </a:p>
          <a:p>
            <a:r>
              <a:rPr lang="en-CA" sz="1200" noProof="0" dirty="0"/>
              <a:t>Vaping products containing nicotine can alter brain development in teens. </a:t>
            </a:r>
          </a:p>
          <a:p>
            <a:r>
              <a:rPr lang="en-CA" sz="1000" dirty="0">
                <a:hlinkClick r:id="rId3"/>
              </a:rPr>
              <a:t>https://www.canada.ca/en/services/health/publications/healthy-living/talking-teen-vaping-tip-sheet-parents.html</a:t>
            </a:r>
            <a:endParaRPr lang="en-CA" sz="1000" dirty="0"/>
          </a:p>
          <a:p>
            <a:endParaRPr lang="en-CA" b="0" noProof="0" dirty="0"/>
          </a:p>
          <a:p>
            <a:r>
              <a:rPr lang="en-CA" b="0" noProof="0" dirty="0"/>
              <a:t>Exposure to nicotine in adolescence can lead to reduced impulse control and to cognitive and behavioural problems.</a:t>
            </a:r>
          </a:p>
          <a:p>
            <a:r>
              <a:rPr lang="en-CA" sz="1000" dirty="0">
                <a:hlinkClick r:id="rId4"/>
              </a:rPr>
              <a:t>https://www.canada.ca/en/health-canada/services/smoking-tobacco/vaping/risks.html</a:t>
            </a:r>
            <a:endParaRPr lang="en-CA" sz="1000" dirty="0"/>
          </a:p>
          <a:p>
            <a:pPr marL="0" indent="0">
              <a:buFont typeface="Arial" panose="020B0604020202020204" pitchFamily="34" charset="0"/>
              <a:buNone/>
            </a:pPr>
            <a:endParaRPr lang="en-CA" b="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6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Date Placeholder 29"/>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19" name="Footer Placeholder 18"/>
          <p:cNvSpPr>
            <a:spLocks noGrp="1"/>
          </p:cNvSpPr>
          <p:nvPr>
            <p:ph type="ftr" sz="quarter" idx="11"/>
          </p:nvPr>
        </p:nvSpPr>
        <p:spPr/>
        <p:txBody>
          <a:bodyPr/>
          <a:lstStyle/>
          <a:p>
            <a:endParaRPr lang="fr-CA" dirty="0">
              <a:solidFill>
                <a:srgbClr val="FFFFFF">
                  <a:shade val="90000"/>
                </a:srgbClr>
              </a:solidFill>
            </a:endParaRPr>
          </a:p>
        </p:txBody>
      </p:sp>
      <p:sp>
        <p:nvSpPr>
          <p:cNvPr id="27" name="Slide Number Placeholder 2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468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82705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2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2070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6599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2208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Date Placeholder 6"/>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8" name="Footer Placeholder 7"/>
          <p:cNvSpPr>
            <a:spLocks noGrp="1"/>
          </p:cNvSpPr>
          <p:nvPr>
            <p:ph type="ftr" sz="quarter" idx="11"/>
          </p:nvPr>
        </p:nvSpPr>
        <p:spPr/>
        <p:txBody>
          <a:bodyPr/>
          <a:lstStyle/>
          <a:p>
            <a:endParaRPr lang="fr-CA" dirty="0">
              <a:solidFill>
                <a:srgbClr val="FFFFFF">
                  <a:shade val="90000"/>
                </a:srgbClr>
              </a:solidFill>
            </a:endParaRPr>
          </a:p>
        </p:txBody>
      </p:sp>
      <p:sp>
        <p:nvSpPr>
          <p:cNvPr id="9" name="Slide Number Placeholder 8"/>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9443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Date Placeholder 2"/>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4" name="Footer Placeholder 3"/>
          <p:cNvSpPr>
            <a:spLocks noGrp="1"/>
          </p:cNvSpPr>
          <p:nvPr>
            <p:ph type="ftr" sz="quarter" idx="11"/>
          </p:nvPr>
        </p:nvSpPr>
        <p:spPr/>
        <p:txBody>
          <a:bodyPr/>
          <a:lstStyle/>
          <a:p>
            <a:endParaRPr lang="fr-CA" dirty="0">
              <a:solidFill>
                <a:srgbClr val="FFFFFF">
                  <a:shade val="90000"/>
                </a:srgbClr>
              </a:solidFill>
            </a:endParaRPr>
          </a:p>
        </p:txBody>
      </p:sp>
      <p:sp>
        <p:nvSpPr>
          <p:cNvPr id="5" name="Slide Number Placeholder 4"/>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4206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3" name="Footer Placeholder 2"/>
          <p:cNvSpPr>
            <a:spLocks noGrp="1"/>
          </p:cNvSpPr>
          <p:nvPr>
            <p:ph type="ftr" sz="quarter" idx="11"/>
          </p:nvPr>
        </p:nvSpPr>
        <p:spPr/>
        <p:txBody>
          <a:bodyPr/>
          <a:lstStyle/>
          <a:p>
            <a:endParaRPr lang="fr-CA" dirty="0">
              <a:solidFill>
                <a:srgbClr val="FFFFFF">
                  <a:shade val="90000"/>
                </a:srgbClr>
              </a:solidFill>
            </a:endParaRPr>
          </a:p>
        </p:txBody>
      </p:sp>
      <p:sp>
        <p:nvSpPr>
          <p:cNvPr id="4" name="Slide Number Placeholder 3"/>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1552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9155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546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CA" dirty="0">
              <a:solidFill>
                <a:srgbClr val="FFFF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9207388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244060"/>
            <a:ext cx="9144000"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Module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85B400"/>
                </a:solidFill>
                <a:effectLst/>
                <a:uLnTx/>
                <a:uFillTx/>
                <a:latin typeface="Arial Black" panose="020B0A04020102020204" pitchFamily="34" charset="0"/>
                <a:ea typeface="+mn-ea"/>
                <a:cs typeface="Aharoni" panose="02010803020104030203" pitchFamily="2" charset="-79"/>
              </a:rPr>
              <a:t>Harmful Effects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85B400"/>
                </a:solidFill>
                <a:effectLst/>
                <a:uLnTx/>
                <a:uFillTx/>
                <a:latin typeface="Arial Black" panose="020B0A04020102020204" pitchFamily="34" charset="0"/>
                <a:ea typeface="+mn-ea"/>
                <a:cs typeface="Aharoni" panose="02010803020104030203" pitchFamily="2" charset="-79"/>
              </a:rPr>
              <a:t>of Nicotine</a:t>
            </a:r>
          </a:p>
        </p:txBody>
      </p:sp>
    </p:spTree>
    <p:extLst>
      <p:ext uri="{BB962C8B-B14F-4D97-AF65-F5344CB8AC3E}">
        <p14:creationId xmlns:p14="http://schemas.microsoft.com/office/powerpoint/2010/main" val="591094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52736"/>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0" y="3140968"/>
            <a:ext cx="9144000" cy="1277496"/>
          </a:xfrm>
        </p:spPr>
        <p:txBody>
          <a:bodyPr>
            <a:normAutofit lnSpcReduction="10000"/>
          </a:bodyPr>
          <a:lstStyle/>
          <a:p>
            <a:pPr marL="0" lvl="0" indent="0" algn="ctr">
              <a:buNone/>
            </a:pPr>
            <a:r>
              <a:rPr lang="en-CA" sz="3600" b="1" dirty="0">
                <a:latin typeface="Arial" panose="020B0604020202020204" pitchFamily="34" charset="0"/>
                <a:cs typeface="Arial" panose="020B0604020202020204" pitchFamily="34" charset="0"/>
              </a:rPr>
              <a:t>Vaping nicotine does not </a:t>
            </a:r>
          </a:p>
          <a:p>
            <a:pPr marL="0" lvl="0" indent="0" algn="ctr">
              <a:buNone/>
            </a:pPr>
            <a:r>
              <a:rPr lang="en-CA" sz="3600" b="1" dirty="0">
                <a:latin typeface="Arial" panose="020B0604020202020204" pitchFamily="34" charset="0"/>
                <a:cs typeface="Arial" panose="020B0604020202020204" pitchFamily="34" charset="0"/>
              </a:rPr>
              <a:t>lead to addiction.</a:t>
            </a:r>
          </a:p>
          <a:p>
            <a:pPr marL="0" indent="0">
              <a:buNone/>
            </a:pPr>
            <a:endParaRPr lang="en-CA" dirty="0"/>
          </a:p>
        </p:txBody>
      </p:sp>
      <p:pic>
        <p:nvPicPr>
          <p:cNvPr id="8" name="Image 7">
            <a:extLst>
              <a:ext uri="{FF2B5EF4-FFF2-40B4-BE49-F238E27FC236}">
                <a16:creationId xmlns:a16="http://schemas.microsoft.com/office/drawing/2014/main" id="{EDF7F4CF-F30E-43A2-B5CD-7D2972DD54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31314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20179"/>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False</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215516" y="3068960"/>
            <a:ext cx="8712968" cy="2668861"/>
          </a:xfrm>
        </p:spPr>
        <p:txBody>
          <a:bodyPr>
            <a:normAutofit/>
          </a:bodyPr>
          <a:lstStyle/>
          <a:p>
            <a:pPr marL="0" lvl="0" indent="0" algn="ctr">
              <a:spcBef>
                <a:spcPts val="0"/>
              </a:spcBef>
              <a:buClrTx/>
              <a:buSzTx/>
              <a:buNone/>
              <a:defRPr/>
            </a:pPr>
            <a:r>
              <a:rPr lang="en-CA" sz="5200" b="1" dirty="0">
                <a:solidFill>
                  <a:srgbClr val="FF6600"/>
                </a:solidFill>
                <a:latin typeface="Arial" panose="020B0604020202020204" pitchFamily="34" charset="0"/>
                <a:cs typeface="Arial" panose="020B0604020202020204" pitchFamily="34" charset="0"/>
              </a:rPr>
              <a:t>Vaping nicotine </a:t>
            </a:r>
          </a:p>
          <a:p>
            <a:pPr marL="0" lvl="0" indent="0" algn="ctr">
              <a:spcBef>
                <a:spcPts val="0"/>
              </a:spcBef>
              <a:buClrTx/>
              <a:buSzTx/>
              <a:buNone/>
              <a:defRPr/>
            </a:pPr>
            <a:r>
              <a:rPr lang="en-CA" sz="5200" b="1" dirty="0">
                <a:solidFill>
                  <a:srgbClr val="FF6600"/>
                </a:solidFill>
                <a:latin typeface="Arial" panose="020B0604020202020204" pitchFamily="34" charset="0"/>
                <a:cs typeface="Arial" panose="020B0604020202020204" pitchFamily="34" charset="0"/>
              </a:rPr>
              <a:t>leads to addiction.</a:t>
            </a:r>
          </a:p>
          <a:p>
            <a:pPr marL="0" indent="0" algn="ctr">
              <a:lnSpc>
                <a:spcPct val="110000"/>
              </a:lnSpc>
              <a:buNone/>
            </a:pPr>
            <a:endParaRPr lang="en-CA" sz="3800" b="1" dirty="0">
              <a:solidFill>
                <a:srgbClr val="FF6600"/>
              </a:solidFill>
              <a:latin typeface="Arial" panose="020B0604020202020204" pitchFamily="34" charset="0"/>
              <a:cs typeface="Arial" panose="020B0604020202020204" pitchFamily="34" charset="0"/>
            </a:endParaRPr>
          </a:p>
          <a:p>
            <a:pPr marL="0" indent="0">
              <a:buNone/>
            </a:pPr>
            <a:endParaRPr lang="en-CA" dirty="0"/>
          </a:p>
        </p:txBody>
      </p:sp>
    </p:spTree>
    <p:extLst>
      <p:ext uri="{BB962C8B-B14F-4D97-AF65-F5344CB8AC3E}">
        <p14:creationId xmlns:p14="http://schemas.microsoft.com/office/powerpoint/2010/main" val="38919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8"/>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2924944"/>
            <a:ext cx="8229600" cy="1709544"/>
          </a:xfrm>
        </p:spPr>
        <p:txBody>
          <a:bodyPr>
            <a:normAutofit/>
          </a:bodyPr>
          <a:lstStyle/>
          <a:p>
            <a:endParaRPr lang="en-CA"/>
          </a:p>
          <a:p>
            <a:pPr marL="0" indent="0">
              <a:buNone/>
            </a:pPr>
            <a:endParaRPr lang="en-CA"/>
          </a:p>
        </p:txBody>
      </p:sp>
      <p:sp>
        <p:nvSpPr>
          <p:cNvPr id="4" name="ZoneTexte 3"/>
          <p:cNvSpPr txBox="1"/>
          <p:nvPr/>
        </p:nvSpPr>
        <p:spPr>
          <a:xfrm>
            <a:off x="0" y="4939825"/>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True</a:t>
            </a:r>
          </a:p>
        </p:txBody>
      </p:sp>
      <p:sp>
        <p:nvSpPr>
          <p:cNvPr id="7" name="Espace réservé du contenu 2">
            <a:extLst>
              <a:ext uri="{FF2B5EF4-FFF2-40B4-BE49-F238E27FC236}">
                <a16:creationId xmlns:a16="http://schemas.microsoft.com/office/drawing/2014/main" id="{F1CCAA18-517D-49CC-9331-AFF11BE72193}"/>
              </a:ext>
            </a:extLst>
          </p:cNvPr>
          <p:cNvSpPr txBox="1">
            <a:spLocks/>
          </p:cNvSpPr>
          <p:nvPr/>
        </p:nvSpPr>
        <p:spPr>
          <a:xfrm>
            <a:off x="457200" y="2788588"/>
            <a:ext cx="8229600" cy="215123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D82F4"/>
              </a:buClr>
              <a:buSzPct val="95000"/>
              <a:buFont typeface="Wingdings 2"/>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Nicotine addiction may</a:t>
            </a:r>
          </a:p>
          <a:p>
            <a:pPr marL="0" marR="0" lvl="0" indent="0" algn="ctr" defTabSz="914400" rtl="0" eaLnBrk="1" fontAlgn="auto" latinLnBrk="0" hangingPunct="1">
              <a:lnSpc>
                <a:spcPct val="100000"/>
              </a:lnSpc>
              <a:spcBef>
                <a:spcPts val="0"/>
              </a:spcBef>
              <a:spcAft>
                <a:spcPts val="0"/>
              </a:spcAft>
              <a:buClr>
                <a:srgbClr val="2D82F4"/>
              </a:buClr>
              <a:buSzPct val="95000"/>
              <a:buFont typeface="Wingdings 2"/>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occur more quickly </a:t>
            </a:r>
          </a:p>
          <a:p>
            <a:pPr marL="0" marR="0" lvl="0" indent="0" algn="ctr" defTabSz="914400" rtl="0" eaLnBrk="1" fontAlgn="auto" latinLnBrk="0" hangingPunct="1">
              <a:lnSpc>
                <a:spcPct val="100000"/>
              </a:lnSpc>
              <a:spcBef>
                <a:spcPts val="0"/>
              </a:spcBef>
              <a:spcAft>
                <a:spcPts val="0"/>
              </a:spcAft>
              <a:buClr>
                <a:srgbClr val="2D82F4"/>
              </a:buClr>
              <a:buSzPct val="95000"/>
              <a:buFont typeface="Wingdings 2"/>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youth than adults.</a:t>
            </a:r>
            <a:endParaRPr kumimoji="0" lang="en-CA" sz="2600" b="0" i="0" u="none" strike="noStrike" kern="1200" cap="none" spc="0" normalizeH="0" baseline="0" noProof="0" dirty="0">
              <a:ln>
                <a:noFill/>
              </a:ln>
              <a:solidFill>
                <a:prstClr val="black"/>
              </a:solidFill>
              <a:effectLst/>
              <a:uLnTx/>
              <a:uFillTx/>
              <a:latin typeface="Constantia"/>
              <a:ea typeface="+mn-ea"/>
              <a:cs typeface="+mn-cs"/>
            </a:endParaRPr>
          </a:p>
        </p:txBody>
      </p:sp>
      <p:pic>
        <p:nvPicPr>
          <p:cNvPr id="9" name="Image 8">
            <a:extLst>
              <a:ext uri="{FF2B5EF4-FFF2-40B4-BE49-F238E27FC236}">
                <a16:creationId xmlns:a16="http://schemas.microsoft.com/office/drawing/2014/main" id="{A6DFBCB0-3D69-4E29-97CB-628480E51E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9635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35907"/>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3091860"/>
            <a:ext cx="8229600" cy="1351405"/>
          </a:xfrm>
        </p:spPr>
        <p:txBody>
          <a:bodyPr>
            <a:normAutofit/>
          </a:bodyPr>
          <a:lstStyle/>
          <a:p>
            <a:endParaRPr lang="en-CA"/>
          </a:p>
          <a:p>
            <a:pPr marL="0" indent="0">
              <a:buNone/>
            </a:pPr>
            <a:endParaRPr lang="en-CA"/>
          </a:p>
        </p:txBody>
      </p:sp>
      <p:sp>
        <p:nvSpPr>
          <p:cNvPr id="4" name="ZoneTexte 3"/>
          <p:cNvSpPr txBox="1"/>
          <p:nvPr/>
        </p:nvSpPr>
        <p:spPr>
          <a:xfrm>
            <a:off x="0" y="4807324"/>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a:ln>
                  <a:noFill/>
                </a:ln>
                <a:solidFill>
                  <a:srgbClr val="8EC000"/>
                </a:solidFill>
                <a:effectLst/>
                <a:uLnTx/>
                <a:uFillTx/>
                <a:latin typeface="Arial Black" panose="020B0A04020102020204" pitchFamily="34" charset="0"/>
                <a:ea typeface="+mn-ea"/>
                <a:cs typeface="Aharoni" panose="02010803020104030203" pitchFamily="2" charset="-79"/>
              </a:rPr>
              <a:t>True</a:t>
            </a:r>
          </a:p>
        </p:txBody>
      </p:sp>
      <p:sp>
        <p:nvSpPr>
          <p:cNvPr id="6" name="Espace réservé du contenu 2">
            <a:extLst>
              <a:ext uri="{FF2B5EF4-FFF2-40B4-BE49-F238E27FC236}">
                <a16:creationId xmlns:a16="http://schemas.microsoft.com/office/drawing/2014/main" id="{A3347088-E90A-4874-9BF5-33011802EC24}"/>
              </a:ext>
            </a:extLst>
          </p:cNvPr>
          <p:cNvSpPr txBox="1">
            <a:spLocks/>
          </p:cNvSpPr>
          <p:nvPr/>
        </p:nvSpPr>
        <p:spPr>
          <a:xfrm>
            <a:off x="0" y="2708920"/>
            <a:ext cx="9144000" cy="151216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2D82F4"/>
              </a:buClr>
              <a:buSzPct val="95000"/>
              <a:buFont typeface="Wingdings 2"/>
              <a:buNone/>
              <a:tabLst/>
              <a:defRPr/>
            </a:pPr>
            <a:endParaRPr kumimoji="0" lang="en-CA"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
                <a:srgbClr val="2D82F4"/>
              </a:buClr>
              <a:buSzPct val="95000"/>
              <a:buFont typeface="Wingdings 2"/>
              <a:buNone/>
              <a:tabLst/>
              <a:defRPr/>
            </a:pPr>
            <a:endParaRPr kumimoji="0" lang="en-CA"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Espace réservé du contenu 2">
            <a:extLst>
              <a:ext uri="{FF2B5EF4-FFF2-40B4-BE49-F238E27FC236}">
                <a16:creationId xmlns:a16="http://schemas.microsoft.com/office/drawing/2014/main" id="{F6EE408A-BD33-470D-9452-A5A4C8849B8A}"/>
              </a:ext>
            </a:extLst>
          </p:cNvPr>
          <p:cNvSpPr txBox="1">
            <a:spLocks/>
          </p:cNvSpPr>
          <p:nvPr/>
        </p:nvSpPr>
        <p:spPr>
          <a:xfrm>
            <a:off x="0" y="2708920"/>
            <a:ext cx="9144000" cy="187220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2D82F4"/>
              </a:buClr>
              <a:buSzPct val="95000"/>
              <a:buFont typeface="Wingdings 2"/>
              <a:buNone/>
              <a:tabLst/>
              <a:defRPr/>
            </a:pPr>
            <a:endParaRPr kumimoji="0" lang="en-CA"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Espace réservé du contenu 2">
            <a:extLst>
              <a:ext uri="{FF2B5EF4-FFF2-40B4-BE49-F238E27FC236}">
                <a16:creationId xmlns:a16="http://schemas.microsoft.com/office/drawing/2014/main" id="{267CE664-26CB-43AA-89C7-0E4C999B7490}"/>
              </a:ext>
            </a:extLst>
          </p:cNvPr>
          <p:cNvSpPr txBox="1">
            <a:spLocks/>
          </p:cNvSpPr>
          <p:nvPr/>
        </p:nvSpPr>
        <p:spPr>
          <a:xfrm>
            <a:off x="0" y="2922435"/>
            <a:ext cx="9144000" cy="187220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D82F4"/>
              </a:buClr>
              <a:buSzPct val="95000"/>
              <a:buFont typeface="Wingdings 2"/>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I vape, I am at greater                            risk of starting to smoke. </a:t>
            </a:r>
          </a:p>
          <a:p>
            <a:pPr marL="0" marR="0" lvl="0" indent="0" algn="ctr" defTabSz="914400" rtl="0" eaLnBrk="1" fontAlgn="auto" latinLnBrk="0" hangingPunct="1">
              <a:lnSpc>
                <a:spcPct val="100000"/>
              </a:lnSpc>
              <a:spcBef>
                <a:spcPct val="20000"/>
              </a:spcBef>
              <a:spcAft>
                <a:spcPts val="0"/>
              </a:spcAft>
              <a:buClr>
                <a:srgbClr val="2D82F4"/>
              </a:buClr>
              <a:buSzPct val="95000"/>
              <a:buFont typeface="Wingdings 2"/>
              <a:buNone/>
              <a:tabLst/>
              <a:defRPr/>
            </a:pPr>
            <a:endParaRPr kumimoji="0" lang="en-CA"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Image 9">
            <a:extLst>
              <a:ext uri="{FF2B5EF4-FFF2-40B4-BE49-F238E27FC236}">
                <a16:creationId xmlns:a16="http://schemas.microsoft.com/office/drawing/2014/main" id="{888C624F-BE40-4C68-BCA1-113249DDA3B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34771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78662"/>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2924944"/>
            <a:ext cx="8229600" cy="1709544"/>
          </a:xfrm>
        </p:spPr>
        <p:txBody>
          <a:bodyPr>
            <a:normAutofit/>
          </a:bodyPr>
          <a:lstStyle/>
          <a:p>
            <a:endParaRPr lang="en-CA"/>
          </a:p>
          <a:p>
            <a:pPr marL="0" indent="0">
              <a:buNone/>
            </a:pPr>
            <a:endParaRPr lang="en-CA"/>
          </a:p>
        </p:txBody>
      </p:sp>
      <p:sp>
        <p:nvSpPr>
          <p:cNvPr id="4" name="ZoneTexte 3"/>
          <p:cNvSpPr txBox="1"/>
          <p:nvPr/>
        </p:nvSpPr>
        <p:spPr>
          <a:xfrm>
            <a:off x="0" y="4888436"/>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a:ln>
                  <a:noFill/>
                </a:ln>
                <a:solidFill>
                  <a:srgbClr val="8EC000"/>
                </a:solidFill>
                <a:effectLst/>
                <a:uLnTx/>
                <a:uFillTx/>
                <a:latin typeface="Arial Black" panose="020B0A04020102020204" pitchFamily="34" charset="0"/>
                <a:ea typeface="+mn-ea"/>
                <a:cs typeface="Aharoni" panose="02010803020104030203" pitchFamily="2" charset="-79"/>
              </a:rPr>
              <a:t>True</a:t>
            </a:r>
          </a:p>
        </p:txBody>
      </p:sp>
      <p:sp>
        <p:nvSpPr>
          <p:cNvPr id="6" name="Rectangle 5">
            <a:extLst>
              <a:ext uri="{FF2B5EF4-FFF2-40B4-BE49-F238E27FC236}">
                <a16:creationId xmlns:a16="http://schemas.microsoft.com/office/drawing/2014/main" id="{8EDF7C43-4C8B-4DEB-8E6B-119064F87FF3}"/>
              </a:ext>
            </a:extLst>
          </p:cNvPr>
          <p:cNvSpPr/>
          <p:nvPr/>
        </p:nvSpPr>
        <p:spPr>
          <a:xfrm>
            <a:off x="0" y="2905918"/>
            <a:ext cx="91440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Nicotine addiction is similar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heroin or cocaine addiction.</a:t>
            </a:r>
          </a:p>
        </p:txBody>
      </p:sp>
      <p:pic>
        <p:nvPicPr>
          <p:cNvPr id="8" name="Image 7">
            <a:extLst>
              <a:ext uri="{FF2B5EF4-FFF2-40B4-BE49-F238E27FC236}">
                <a16:creationId xmlns:a16="http://schemas.microsoft.com/office/drawing/2014/main" id="{6AA732A9-33BD-4D9D-A6CB-A35945653A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2465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80728"/>
            <a:ext cx="91440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0" y="2420888"/>
            <a:ext cx="9144000" cy="2313385"/>
          </a:xfrm>
        </p:spPr>
        <p:txBody>
          <a:bodyPr anchor="ctr">
            <a:noAutofit/>
          </a:bodyPr>
          <a:lstStyle/>
          <a:p>
            <a:pPr marL="0" lvl="0" indent="0" algn="ctr">
              <a:spcBef>
                <a:spcPts val="0"/>
              </a:spcBef>
              <a:buNone/>
            </a:pPr>
            <a:r>
              <a:rPr lang="en-CA" sz="3600" b="1" dirty="0">
                <a:latin typeface="Arial" panose="020B0604020202020204" pitchFamily="34" charset="0"/>
                <a:cs typeface="Arial" panose="020B0604020202020204" pitchFamily="34" charset="0"/>
              </a:rPr>
              <a:t>A nicotine-free e-cigarette </a:t>
            </a:r>
          </a:p>
          <a:p>
            <a:pPr marL="0" lvl="0" indent="0" algn="ctr">
              <a:spcBef>
                <a:spcPts val="0"/>
              </a:spcBef>
              <a:buNone/>
            </a:pPr>
            <a:r>
              <a:rPr lang="en-CA" sz="3600" b="1" dirty="0">
                <a:latin typeface="Arial" panose="020B0604020202020204" pitchFamily="34" charset="0"/>
                <a:cs typeface="Arial" panose="020B0604020202020204" pitchFamily="34" charset="0"/>
              </a:rPr>
              <a:t>poses no danger </a:t>
            </a:r>
          </a:p>
          <a:p>
            <a:pPr marL="0" lvl="0" indent="0" algn="ctr">
              <a:spcBef>
                <a:spcPts val="0"/>
              </a:spcBef>
              <a:buNone/>
            </a:pPr>
            <a:r>
              <a:rPr lang="en-CA" sz="3600" b="1" dirty="0">
                <a:latin typeface="Arial" panose="020B0604020202020204" pitchFamily="34" charset="0"/>
                <a:cs typeface="Arial" panose="020B0604020202020204" pitchFamily="34" charset="0"/>
              </a:rPr>
              <a:t>to your health. </a:t>
            </a:r>
          </a:p>
        </p:txBody>
      </p:sp>
      <p:pic>
        <p:nvPicPr>
          <p:cNvPr id="6" name="Image 5">
            <a:extLst>
              <a:ext uri="{FF2B5EF4-FFF2-40B4-BE49-F238E27FC236}">
                <a16:creationId xmlns:a16="http://schemas.microsoft.com/office/drawing/2014/main" id="{41FD40C3-196A-431B-98F8-C9FDD5815F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88224" y="4803470"/>
            <a:ext cx="2555776" cy="2054530"/>
          </a:xfrm>
          <a:prstGeom prst="rect">
            <a:avLst/>
          </a:prstGeom>
        </p:spPr>
      </p:pic>
    </p:spTree>
    <p:extLst>
      <p:ext uri="{BB962C8B-B14F-4D97-AF65-F5344CB8AC3E}">
        <p14:creationId xmlns:p14="http://schemas.microsoft.com/office/powerpoint/2010/main" val="309627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96752"/>
            <a:ext cx="91440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False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0" y="2492896"/>
            <a:ext cx="9144000" cy="3312368"/>
          </a:xfrm>
        </p:spPr>
        <p:txBody>
          <a:bodyPr anchor="ctr">
            <a:noAutofit/>
          </a:bodyPr>
          <a:lstStyle/>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Even if a vaping product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does not contain nicotine,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there is still a risk of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being exposed to other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harmful chemicals.</a:t>
            </a:r>
            <a:endParaRPr lang="en-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7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8"/>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2924944"/>
            <a:ext cx="8229600" cy="1512168"/>
          </a:xfrm>
        </p:spPr>
        <p:txBody>
          <a:bodyPr>
            <a:noAutofit/>
          </a:bodyPr>
          <a:lstStyle/>
          <a:p>
            <a:pPr marL="0" lvl="0" indent="0" algn="ctr">
              <a:spcBef>
                <a:spcPts val="0"/>
              </a:spcBef>
              <a:buNone/>
            </a:pPr>
            <a:r>
              <a:rPr lang="en-CA" sz="3600" b="1" dirty="0">
                <a:latin typeface="Arial" panose="020B0604020202020204" pitchFamily="34" charset="0"/>
                <a:cs typeface="Arial" panose="020B0604020202020204" pitchFamily="34" charset="0"/>
              </a:rPr>
              <a:t>I only vaped once or twice </a:t>
            </a:r>
          </a:p>
          <a:p>
            <a:pPr marL="0" lvl="0" indent="0" algn="ctr">
              <a:spcBef>
                <a:spcPts val="0"/>
              </a:spcBef>
              <a:buNone/>
            </a:pPr>
            <a:r>
              <a:rPr lang="en-CA" sz="3600" b="1" dirty="0">
                <a:latin typeface="Arial" panose="020B0604020202020204" pitchFamily="34" charset="0"/>
                <a:cs typeface="Arial" panose="020B0604020202020204" pitchFamily="34" charset="0"/>
              </a:rPr>
              <a:t>so I can’t develop an addiction.</a:t>
            </a:r>
          </a:p>
        </p:txBody>
      </p:sp>
      <p:pic>
        <p:nvPicPr>
          <p:cNvPr id="6" name="Image 5">
            <a:extLst>
              <a:ext uri="{FF2B5EF4-FFF2-40B4-BE49-F238E27FC236}">
                <a16:creationId xmlns:a16="http://schemas.microsoft.com/office/drawing/2014/main" id="{DB7DE98D-B174-4A41-8EA4-CA6638E678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660232" y="4803470"/>
            <a:ext cx="2483768" cy="2054530"/>
          </a:xfrm>
          <a:prstGeom prst="rect">
            <a:avLst/>
          </a:prstGeom>
        </p:spPr>
      </p:pic>
    </p:spTree>
    <p:extLst>
      <p:ext uri="{BB962C8B-B14F-4D97-AF65-F5344CB8AC3E}">
        <p14:creationId xmlns:p14="http://schemas.microsoft.com/office/powerpoint/2010/main" val="1471428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94634"/>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False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2852937"/>
            <a:ext cx="8229600" cy="2520280"/>
          </a:xfrm>
        </p:spPr>
        <p:txBody>
          <a:bodyPr>
            <a:noAutofit/>
          </a:bodyPr>
          <a:lstStyle/>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You can develop an addiction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even if you only smoke </a:t>
            </a:r>
          </a:p>
          <a:p>
            <a:pPr marL="0" lvl="0" indent="0" algn="ctr">
              <a:spcBef>
                <a:spcPts val="0"/>
              </a:spcBef>
              <a:buNone/>
            </a:pPr>
            <a:r>
              <a:rPr lang="en-CA" sz="3600" b="1" dirty="0">
                <a:solidFill>
                  <a:srgbClr val="FF6600"/>
                </a:solidFill>
                <a:latin typeface="Arial" panose="020B0604020202020204" pitchFamily="34" charset="0"/>
                <a:cs typeface="Arial" panose="020B0604020202020204" pitchFamily="34" charset="0"/>
              </a:rPr>
              <a:t>e-cigarettes with nicotine occasionally. </a:t>
            </a:r>
          </a:p>
          <a:p>
            <a:pPr marL="0" lvl="0" indent="0" algn="ctr">
              <a:buNone/>
            </a:pPr>
            <a:endParaRPr lang="en-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9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a:bodyPr>
          <a:lstStyle/>
          <a:p>
            <a:pPr algn="ctr"/>
            <a:r>
              <a:rPr lang="en-CA" sz="6000" b="1" dirty="0">
                <a:solidFill>
                  <a:srgbClr val="073E87"/>
                </a:solidFill>
                <a:latin typeface="Arial Black" panose="020B0A04020102020204" pitchFamily="34" charset="0"/>
                <a:cs typeface="Aharoni" panose="02010803020104030203" pitchFamily="2" charset="-79"/>
              </a:rPr>
              <a:t>Multiple choice</a:t>
            </a:r>
            <a:endParaRPr lang="en-CA" sz="60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944294" y="2276872"/>
            <a:ext cx="7752850" cy="3925523"/>
          </a:xfrm>
        </p:spPr>
        <p:txBody>
          <a:bodyPr>
            <a:normAutofit/>
          </a:bodyPr>
          <a:lstStyle/>
          <a:p>
            <a:pPr marL="0" indent="0">
              <a:buNone/>
            </a:pPr>
            <a:r>
              <a:rPr lang="en-CA" sz="3500" b="1" dirty="0">
                <a:solidFill>
                  <a:srgbClr val="FF6600"/>
                </a:solidFill>
                <a:latin typeface="Arial" panose="020B0604020202020204" pitchFamily="34" charset="0"/>
                <a:cs typeface="Arial" panose="020B0604020202020204" pitchFamily="34" charset="0"/>
              </a:rPr>
              <a:t>The brain continues to develop until about what ag</a:t>
            </a:r>
            <a:r>
              <a:rPr lang="en-CA" sz="3500" b="1" spc="300" dirty="0">
                <a:solidFill>
                  <a:srgbClr val="FF6600"/>
                </a:solidFill>
                <a:latin typeface="Arial" panose="020B0604020202020204" pitchFamily="34" charset="0"/>
                <a:cs typeface="Arial" panose="020B0604020202020204" pitchFamily="34" charset="0"/>
              </a:rPr>
              <a:t>e?</a:t>
            </a:r>
            <a:endParaRPr lang="en-CA" sz="4300" b="1" spc="300" dirty="0">
              <a:solidFill>
                <a:srgbClr val="FF6600"/>
              </a:solidFill>
              <a:latin typeface="Arial" panose="020B0604020202020204" pitchFamily="34" charset="0"/>
              <a:cs typeface="Arial" panose="020B0604020202020204" pitchFamily="34" charset="0"/>
            </a:endParaRPr>
          </a:p>
          <a:p>
            <a:pPr marL="0" indent="0">
              <a:buNone/>
            </a:pPr>
            <a:endParaRPr lang="en-CA" sz="1200" dirty="0">
              <a:latin typeface="Arial" panose="020B0604020202020204" pitchFamily="34" charset="0"/>
              <a:cs typeface="Arial" panose="020B0604020202020204" pitchFamily="34" charset="0"/>
            </a:endParaRPr>
          </a:p>
          <a:p>
            <a:pPr marL="0" indent="0">
              <a:buNone/>
            </a:pPr>
            <a:endParaRPr lang="en-CA" sz="1200" dirty="0">
              <a:latin typeface="Arial" panose="020B0604020202020204" pitchFamily="34" charset="0"/>
              <a:cs typeface="Arial" panose="020B0604020202020204" pitchFamily="34" charset="0"/>
            </a:endParaRP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15 years</a:t>
            </a: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19 years</a:t>
            </a: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21 years</a:t>
            </a: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25 years</a:t>
            </a:r>
          </a:p>
          <a:p>
            <a:pPr marL="907542" lvl="1" indent="-514350">
              <a:buClr>
                <a:srgbClr val="FF6600"/>
              </a:buClr>
              <a:buSzPct val="100000"/>
              <a:buFont typeface="+mj-lt"/>
              <a:buAutoNum type="alphaLcPeriod"/>
            </a:pPr>
            <a:endParaRPr lang="en-CA" sz="28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C90B4A8-C591-43C9-B965-C50009AF49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8750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6" end="6"/>
                                            </p:txEl>
                                          </p:spTgt>
                                        </p:tgtEl>
                                        <p:attrNameLst>
                                          <p:attrName>style.color</p:attrName>
                                        </p:attrNameLst>
                                      </p:cBhvr>
                                      <p:to>
                                        <a:srgbClr val="FF0000"/>
                                      </p:to>
                                    </p:animClr>
                                    <p:animClr clrSpc="rgb" dir="cw">
                                      <p:cBhvr>
                                        <p:cTn id="7" dur="500" fill="hold"/>
                                        <p:tgtEl>
                                          <p:spTgt spid="3">
                                            <p:txEl>
                                              <p:pRg st="6" end="6"/>
                                            </p:txEl>
                                          </p:spTgt>
                                        </p:tgtEl>
                                        <p:attrNameLst>
                                          <p:attrName>fillcolor</p:attrName>
                                        </p:attrNameLst>
                                      </p:cBhvr>
                                      <p:to>
                                        <a:srgbClr val="FF0000"/>
                                      </p:to>
                                    </p:animClr>
                                    <p:set>
                                      <p:cBhvr>
                                        <p:cTn id="8" dur="500" fill="hold"/>
                                        <p:tgtEl>
                                          <p:spTgt spid="3">
                                            <p:txEl>
                                              <p:pRg st="6" end="6"/>
                                            </p:txEl>
                                          </p:spTgt>
                                        </p:tgtEl>
                                        <p:attrNameLst>
                                          <p:attrName>fill.type</p:attrName>
                                        </p:attrNameLst>
                                      </p:cBhvr>
                                      <p:to>
                                        <p:strVal val="solid"/>
                                      </p:to>
                                    </p:set>
                                    <p:set>
                                      <p:cBhvr>
                                        <p:cTn id="9" dur="500" fill="hold"/>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sider the consequences of vapingConverted">
            <a:hlinkClick r:id="" action="ppaction://media"/>
            <a:extLst>
              <a:ext uri="{FF2B5EF4-FFF2-40B4-BE49-F238E27FC236}">
                <a16:creationId xmlns:a16="http://schemas.microsoft.com/office/drawing/2014/main" id="{B6A69590-2497-4C0D-AB61-711662D829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20" y="-19760"/>
            <a:ext cx="9171182" cy="6877760"/>
          </a:xfrm>
          <a:prstGeom prst="rect">
            <a:avLst/>
          </a:prstGeom>
        </p:spPr>
      </p:pic>
    </p:spTree>
    <p:extLst>
      <p:ext uri="{BB962C8B-B14F-4D97-AF65-F5344CB8AC3E}">
        <p14:creationId xmlns:p14="http://schemas.microsoft.com/office/powerpoint/2010/main" val="32851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6CB0B9-94AD-44F4-8B63-61920F0610E5}"/>
              </a:ext>
            </a:extLst>
          </p:cNvPr>
          <p:cNvPicPr>
            <a:picLocks noChangeAspect="1"/>
          </p:cNvPicPr>
          <p:nvPr/>
        </p:nvPicPr>
        <p:blipFill>
          <a:blip r:embed="rId3"/>
          <a:stretch>
            <a:fillRect/>
          </a:stretch>
        </p:blipFill>
        <p:spPr>
          <a:xfrm>
            <a:off x="0" y="0"/>
            <a:ext cx="9144000" cy="6874148"/>
          </a:xfrm>
          <a:prstGeom prst="rect">
            <a:avLst/>
          </a:prstGeom>
        </p:spPr>
      </p:pic>
      <p:sp>
        <p:nvSpPr>
          <p:cNvPr id="3" name="ZoneTexte 2"/>
          <p:cNvSpPr txBox="1"/>
          <p:nvPr/>
        </p:nvSpPr>
        <p:spPr>
          <a:xfrm>
            <a:off x="0" y="2775354"/>
            <a:ext cx="9144000" cy="1323439"/>
          </a:xfrm>
          <a:prstGeom prst="rect">
            <a:avLst/>
          </a:prstGeom>
          <a:solidFill>
            <a:srgbClr val="85B4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w="12700">
                  <a:solidFill>
                    <a:srgbClr val="073E87"/>
                  </a:solidFill>
                </a:ln>
                <a:solidFill>
                  <a:prstClr val="white"/>
                </a:solidFill>
                <a:effectLst/>
                <a:uLnTx/>
                <a:uFillTx/>
                <a:latin typeface="Arial Black" panose="020B0A04020102020204" pitchFamily="34" charset="0"/>
                <a:ea typeface="+mn-ea"/>
                <a:cs typeface="Aharoni" panose="02010803020104030203" pitchFamily="2" charset="-79"/>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ea typeface="+mn-ea"/>
              <a:cs typeface="Aharoni" panose="02010803020104030203" pitchFamily="2" charset="-79"/>
            </a:endParaRPr>
          </a:p>
        </p:txBody>
      </p:sp>
    </p:spTree>
    <p:extLst>
      <p:ext uri="{BB962C8B-B14F-4D97-AF65-F5344CB8AC3E}">
        <p14:creationId xmlns:p14="http://schemas.microsoft.com/office/powerpoint/2010/main" val="314033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9902" t="2771"/>
          <a:stretch/>
        </p:blipFill>
        <p:spPr>
          <a:xfrm>
            <a:off x="0" y="3614"/>
            <a:ext cx="9144000" cy="6854386"/>
          </a:xfrm>
          <a:prstGeom prst="rect">
            <a:avLst/>
          </a:prstGeom>
        </p:spPr>
      </p:pic>
      <p:sp>
        <p:nvSpPr>
          <p:cNvPr id="2" name="ZoneTexte 1"/>
          <p:cNvSpPr txBox="1"/>
          <p:nvPr/>
        </p:nvSpPr>
        <p:spPr>
          <a:xfrm>
            <a:off x="6084168" y="3284984"/>
            <a:ext cx="288032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B3F200"/>
                </a:solidFill>
                <a:effectLst/>
                <a:uLnTx/>
                <a:uFillTx/>
                <a:latin typeface="Arial" panose="020B0604020202020204" pitchFamily="34" charset="0"/>
                <a:ea typeface="+mn-ea"/>
                <a:cs typeface="Arial" panose="020B0604020202020204" pitchFamily="34" charset="0"/>
              </a:rPr>
              <a:t>Vaping nicotine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B3F200"/>
                </a:solidFill>
                <a:effectLst/>
                <a:uLnTx/>
                <a:uFillTx/>
                <a:latin typeface="Arial" panose="020B0604020202020204" pitchFamily="34" charset="0"/>
                <a:ea typeface="+mn-ea"/>
                <a:cs typeface="Arial" panose="020B0604020202020204" pitchFamily="34" charset="0"/>
              </a:rPr>
              <a:t>can harm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brain development</a:t>
            </a:r>
            <a:r>
              <a:rPr kumimoji="0" lang="en-CA" sz="3200" b="1" i="0" u="none" strike="noStrike" kern="1200" cap="none" spc="0" normalizeH="0" baseline="0" noProof="0" dirty="0">
                <a:ln>
                  <a:noFill/>
                </a:ln>
                <a:solidFill>
                  <a:srgbClr val="B3F200"/>
                </a:solidFill>
                <a:effectLst/>
                <a:uLnTx/>
                <a:uFillTx/>
                <a:latin typeface="Arial" panose="020B0604020202020204" pitchFamily="34" charset="0"/>
                <a:ea typeface="+mn-ea"/>
                <a:cs typeface="Arial" panose="020B0604020202020204" pitchFamily="34" charset="0"/>
              </a:rPr>
              <a:t> in teens. </a:t>
            </a:r>
          </a:p>
        </p:txBody>
      </p:sp>
    </p:spTree>
    <p:extLst>
      <p:ext uri="{BB962C8B-B14F-4D97-AF65-F5344CB8AC3E}">
        <p14:creationId xmlns:p14="http://schemas.microsoft.com/office/powerpoint/2010/main" val="397136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tinM2\AppData\Local\Microsoft\Windows\INetCache\IE\3TLRH3DX\4df1d5ea64d2f78ff99246d8cf5abaed_3cc9010_image_bigstock-student-teen-girl-beautiful-ti-32704874[1].jpg"/>
          <p:cNvPicPr>
            <a:picLocks noChangeAspect="1" noChangeArrowheads="1"/>
          </p:cNvPicPr>
          <p:nvPr/>
        </p:nvPicPr>
        <p:blipFill rotWithShape="1">
          <a:blip r:embed="rId3">
            <a:duotone>
              <a:prstClr val="black"/>
              <a:srgbClr val="F5F5F5">
                <a:alpha val="25882"/>
                <a:tint val="45000"/>
                <a:satMod val="400000"/>
              </a:srgbClr>
            </a:duotone>
            <a:extLst>
              <a:ext uri="{BEBA8EAE-BF5A-486C-A8C5-ECC9F3942E4B}">
                <a14:imgProps xmlns:a14="http://schemas.microsoft.com/office/drawing/2010/main">
                  <a14:imgLayer r:embed="rId4">
                    <a14:imgEffect>
                      <a14:sharpenSoften amount="25000"/>
                    </a14:imgEffect>
                    <a14:imgEffect>
                      <a14:saturation sat="0"/>
                    </a14:imgEffect>
                    <a14:imgEffect>
                      <a14:brightnessContrast bright="-2000"/>
                    </a14:imgEffect>
                  </a14:imgLayer>
                </a14:imgProps>
              </a:ext>
              <a:ext uri="{28A0092B-C50C-407E-A947-70E740481C1C}">
                <a14:useLocalDpi xmlns:a14="http://schemas.microsoft.com/office/drawing/2010/main" val="0"/>
              </a:ext>
            </a:extLst>
          </a:blip>
          <a:srcRect l="9072" r="8490" b="8289"/>
          <a:stretch/>
        </p:blipFill>
        <p:spPr bwMode="auto">
          <a:xfrm>
            <a:off x="0" y="0"/>
            <a:ext cx="9164424" cy="6858000"/>
          </a:xfrm>
          <a:prstGeom prst="rect">
            <a:avLst/>
          </a:prstGeom>
          <a:noFill/>
          <a:ln w="0">
            <a:solidFill>
              <a:schemeClr val="tx1"/>
            </a:solidFill>
          </a:ln>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0" y="332656"/>
            <a:ext cx="9144000" cy="479259"/>
          </a:xfrm>
        </p:spPr>
        <p:txBody>
          <a:bodyPr>
            <a:noAutofit/>
          </a:bodyPr>
          <a:lstStyle/>
          <a:p>
            <a:pPr algn="ctr"/>
            <a:r>
              <a:rPr lang="en-CA" sz="3400" b="1" dirty="0">
                <a:solidFill>
                  <a:schemeClr val="bg1"/>
                </a:solidFill>
                <a:latin typeface="Arial Black" panose="020B0A04020102020204" pitchFamily="34" charset="0"/>
                <a:cs typeface="Aharoni" panose="02010803020104030203" pitchFamily="2" charset="-79"/>
              </a:rPr>
              <a:t>Nicotine has harmful affects o</a:t>
            </a:r>
            <a:r>
              <a:rPr lang="en-CA" sz="3400" b="1" spc="300" dirty="0">
                <a:solidFill>
                  <a:schemeClr val="bg1"/>
                </a:solidFill>
                <a:latin typeface="Arial Black" panose="020B0A04020102020204" pitchFamily="34" charset="0"/>
                <a:cs typeface="Aharoni" panose="02010803020104030203" pitchFamily="2" charset="-79"/>
              </a:rPr>
              <a:t>n:</a:t>
            </a:r>
          </a:p>
        </p:txBody>
      </p:sp>
      <p:sp>
        <p:nvSpPr>
          <p:cNvPr id="5" name="Pensées 4"/>
          <p:cNvSpPr/>
          <p:nvPr/>
        </p:nvSpPr>
        <p:spPr>
          <a:xfrm>
            <a:off x="4753041" y="4848689"/>
            <a:ext cx="3297578" cy="1584176"/>
          </a:xfrm>
          <a:prstGeom prst="cloudCallout">
            <a:avLst>
              <a:gd name="adj1" fmla="val -57031"/>
              <a:gd name="adj2" fmla="val -71075"/>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Memory and concentration</a:t>
            </a:r>
          </a:p>
        </p:txBody>
      </p:sp>
      <p:sp>
        <p:nvSpPr>
          <p:cNvPr id="11" name="ZoneTexte 10"/>
          <p:cNvSpPr txBox="1"/>
          <p:nvPr/>
        </p:nvSpPr>
        <p:spPr>
          <a:xfrm>
            <a:off x="-2988840" y="660060"/>
            <a:ext cx="13934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14" name="Pensées 13"/>
          <p:cNvSpPr/>
          <p:nvPr/>
        </p:nvSpPr>
        <p:spPr>
          <a:xfrm>
            <a:off x="2915815" y="1244128"/>
            <a:ext cx="3024337" cy="1584177"/>
          </a:xfrm>
          <a:prstGeom prst="cloudCallout">
            <a:avLst>
              <a:gd name="adj1" fmla="val -23054"/>
              <a:gd name="adj2" fmla="val 86499"/>
            </a:avLst>
          </a:prstGeom>
          <a:solidFill>
            <a:srgbClr val="515151">
              <a:alpha val="6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Learning</a:t>
            </a:r>
          </a:p>
        </p:txBody>
      </p:sp>
      <p:sp>
        <p:nvSpPr>
          <p:cNvPr id="12" name="Pensées 11"/>
          <p:cNvSpPr/>
          <p:nvPr/>
        </p:nvSpPr>
        <p:spPr>
          <a:xfrm>
            <a:off x="5904292" y="1880980"/>
            <a:ext cx="2216412" cy="1302651"/>
          </a:xfrm>
          <a:prstGeom prst="cloudCallout">
            <a:avLst>
              <a:gd name="adj1" fmla="val -86714"/>
              <a:gd name="adj2" fmla="val 57887"/>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Mood</a:t>
            </a:r>
          </a:p>
        </p:txBody>
      </p:sp>
      <p:sp>
        <p:nvSpPr>
          <p:cNvPr id="15" name="Pensées 14"/>
          <p:cNvSpPr/>
          <p:nvPr/>
        </p:nvSpPr>
        <p:spPr>
          <a:xfrm>
            <a:off x="5589469" y="3465156"/>
            <a:ext cx="2433508" cy="1379539"/>
          </a:xfrm>
          <a:prstGeom prst="cloudCallout">
            <a:avLst>
              <a:gd name="adj1" fmla="val -76293"/>
              <a:gd name="adj2" fmla="val -5534"/>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Impulse control</a:t>
            </a:r>
          </a:p>
        </p:txBody>
      </p:sp>
    </p:spTree>
    <p:extLst>
      <p:ext uri="{BB962C8B-B14F-4D97-AF65-F5344CB8AC3E}">
        <p14:creationId xmlns:p14="http://schemas.microsoft.com/office/powerpoint/2010/main" val="228344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6E1D60E-BF82-4306-8E7E-9AE949EB64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73" b="91667" l="35625" r="81563">
                        <a14:foregroundMark x1="34479" y1="28220" x2="40104" y2="19129"/>
                        <a14:foregroundMark x1="40104" y1="19129" x2="47500" y2="15152"/>
                        <a14:foregroundMark x1="47500" y1="15152" x2="55104" y2="14962"/>
                        <a14:foregroundMark x1="55104" y1="14962" x2="60104" y2="19508"/>
                        <a14:foregroundMark x1="60104" y1="21023" x2="66458" y2="28598"/>
                        <a14:foregroundMark x1="66458" y1="28598" x2="73854" y2="53977"/>
                        <a14:foregroundMark x1="36458" y1="23864" x2="33229" y2="36742"/>
                        <a14:foregroundMark x1="33229" y1="36742" x2="34167" y2="51515"/>
                        <a14:foregroundMark x1="34167" y1="51515" x2="39063" y2="62311"/>
                        <a14:foregroundMark x1="39063" y1="62311" x2="40449" y2="68162"/>
                        <a14:foregroundMark x1="42655" y1="91050" x2="42917" y2="92045"/>
                        <a14:foregroundMark x1="50679" y1="88347" x2="51193" y2="88427"/>
                        <a14:foregroundMark x1="47487" y1="87849" x2="50098" y2="88256"/>
                        <a14:foregroundMark x1="55689" y1="83840" x2="58021" y2="77841"/>
                        <a14:foregroundMark x1="58021" y1="77841" x2="65521" y2="78409"/>
                        <a14:foregroundMark x1="65521" y1="78409" x2="71354" y2="69886"/>
                        <a14:foregroundMark x1="71354" y1="69886" x2="73125" y2="47538"/>
                        <a14:foregroundMark x1="36250" y1="23864" x2="33125" y2="36174"/>
                        <a14:foregroundMark x1="33125" y1="36174" x2="44375" y2="50000"/>
                        <a14:foregroundMark x1="44375" y1="50000" x2="32813" y2="40341"/>
                        <a14:foregroundMark x1="32813" y1="40341" x2="35729" y2="53220"/>
                        <a14:foregroundMark x1="35729" y1="53220" x2="36979" y2="56061"/>
                        <a14:foregroundMark x1="69375" y1="64015" x2="69375" y2="64015"/>
                        <a14:foregroundMark x1="67604" y1="58712" x2="67604" y2="58712"/>
                        <a14:foregroundMark x1="69688" y1="50379" x2="69688" y2="50379"/>
                        <a14:foregroundMark x1="67917" y1="43939" x2="67917" y2="43939"/>
                        <a14:foregroundMark x1="65417" y1="65530" x2="65417" y2="65530"/>
                        <a14:foregroundMark x1="64792" y1="64015" x2="64792" y2="64015"/>
                        <a14:foregroundMark x1="56563" y1="20265" x2="56563" y2="20265"/>
                        <a14:foregroundMark x1="41354" y1="24621" x2="41354" y2="24621"/>
                        <a14:foregroundMark x1="38750" y1="27462" x2="38750" y2="27462"/>
                        <a14:foregroundMark x1="37604" y1="29545" x2="37604" y2="29545"/>
                        <a14:foregroundMark x1="37604" y1="28220" x2="37604" y2="28220"/>
                        <a14:foregroundMark x1="41979" y1="25189" x2="41979" y2="25189"/>
                        <a14:foregroundMark x1="47500" y1="65530" x2="47500" y2="65530"/>
                        <a14:foregroundMark x1="49792" y1="73295" x2="49792" y2="73295"/>
                        <a14:foregroundMark x1="46458" y1="75568" x2="46458" y2="75568"/>
                        <a14:foregroundMark x1="48438" y1="70076" x2="48438" y2="70076"/>
                        <a14:foregroundMark x1="47813" y1="66098" x2="47813" y2="66098"/>
                        <a14:foregroundMark x1="45316" y1="90193" x2="45521" y2="90530"/>
                        <a14:foregroundMark x1="44896" y1="85985" x2="44896" y2="85985"/>
                        <a14:foregroundMark x1="44375" y1="86553" x2="44375" y2="86553"/>
                        <a14:foregroundMark x1="44479" y1="87311" x2="44479" y2="87311"/>
                        <a14:foregroundMark x1="43854" y1="87311" x2="43854" y2="87311"/>
                        <a14:foregroundMark x1="43854" y1="86742" x2="43854" y2="86742"/>
                        <a14:foregroundMark x1="44063" y1="85606" x2="44063" y2="85606"/>
                        <a14:foregroundMark x1="43750" y1="84470" x2="43750" y2="84470"/>
                        <a14:foregroundMark x1="43750" y1="84470" x2="43750" y2="84470"/>
                        <a14:foregroundMark x1="43542" y1="84659" x2="43542" y2="84659"/>
                        <a14:foregroundMark x1="43333" y1="85606" x2="43333" y2="85606"/>
                        <a14:foregroundMark x1="43333" y1="86174" x2="43333" y2="86742"/>
                        <a14:foregroundMark x1="43542" y1="87311" x2="43542" y2="87311"/>
                        <a14:foregroundMark x1="43750" y1="87689" x2="43750" y2="87689"/>
                        <a14:foregroundMark x1="43542" y1="85606" x2="43542" y2="85606"/>
                        <a14:foregroundMark x1="43125" y1="84848" x2="43125" y2="84848"/>
                        <a14:foregroundMark x1="43333" y1="84470" x2="43333" y2="84470"/>
                        <a14:foregroundMark x1="43750" y1="83712" x2="43750" y2="83712"/>
                        <a14:foregroundMark x1="44271" y1="68561" x2="44271" y2="68561"/>
                        <a14:foregroundMark x1="44271" y1="68561" x2="44271" y2="68561"/>
                        <a14:foregroundMark x1="44271" y1="69318" x2="44271" y2="69318"/>
                        <a14:foregroundMark x1="44063" y1="69508" x2="43958" y2="69886"/>
                        <a14:foregroundMark x1="43958" y1="70265" x2="44063" y2="71212"/>
                        <a14:foregroundMark x1="44063" y1="71780" x2="44063" y2="71780"/>
                        <a14:foregroundMark x1="44063" y1="71970" x2="44063" y2="71970"/>
                        <a14:foregroundMark x1="44271" y1="72348" x2="44271" y2="72348"/>
                        <a14:foregroundMark x1="44792" y1="73106" x2="44792" y2="73106"/>
                        <a14:foregroundMark x1="44792" y1="73106" x2="44792" y2="73106"/>
                        <a14:foregroundMark x1="45104" y1="73485" x2="45104" y2="73485"/>
                        <a14:foregroundMark x1="45104" y1="73485" x2="44583" y2="73295"/>
                        <a14:foregroundMark x1="44479" y1="73295" x2="44479" y2="73295"/>
                        <a14:foregroundMark x1="50938" y1="77652" x2="50938" y2="77652"/>
                        <a14:foregroundMark x1="50938" y1="77841" x2="50938" y2="77841"/>
                        <a14:foregroundMark x1="51146" y1="78788" x2="51146" y2="78788"/>
                        <a14:foregroundMark x1="51146" y1="79356" x2="51146" y2="79356"/>
                        <a14:foregroundMark x1="51250" y1="80114" x2="51250" y2="80114"/>
                        <a14:foregroundMark x1="51250" y1="80303" x2="51250" y2="80303"/>
                        <a14:foregroundMark x1="51458" y1="81818" x2="51458" y2="81818"/>
                        <a14:foregroundMark x1="51458" y1="81439" x2="51458" y2="81439"/>
                        <a14:foregroundMark x1="51771" y1="82008" x2="51771" y2="82008"/>
                        <a14:foregroundMark x1="51771" y1="82765" x2="51771" y2="82765"/>
                        <a14:foregroundMark x1="51771" y1="82955" x2="51771" y2="82955"/>
                        <a14:foregroundMark x1="52083" y1="83523" x2="52083" y2="84280"/>
                        <a14:foregroundMark x1="52292" y1="84659" x2="52292" y2="84659"/>
                        <a14:foregroundMark x1="52292" y1="85227" x2="52292" y2="85227"/>
                        <a14:foregroundMark x1="52396" y1="85606" x2="52396" y2="85606"/>
                        <a14:foregroundMark x1="52292" y1="84848" x2="52292" y2="84848"/>
                        <a14:foregroundMark x1="52292" y1="85606" x2="52292" y2="85606"/>
                        <a14:foregroundMark x1="52396" y1="85985" x2="52396" y2="85985"/>
                        <a14:foregroundMark x1="52812" y1="86174" x2="52812" y2="86174"/>
                        <a14:foregroundMark x1="52917" y1="86174" x2="53438" y2="86174"/>
                        <a14:foregroundMark x1="53438" y1="86174" x2="53438" y2="86174"/>
                        <a14:foregroundMark x1="53646" y1="86174" x2="53646" y2="86174"/>
                        <a14:foregroundMark x1="53750" y1="86174" x2="54167" y2="85985"/>
                        <a14:foregroundMark x1="54271" y1="85985" x2="54271" y2="85985"/>
                        <a14:foregroundMark x1="54792" y1="85227" x2="55000" y2="85038"/>
                        <a14:foregroundMark x1="55208" y1="84659" x2="55625" y2="84659"/>
                        <a14:foregroundMark x1="55833" y1="84659" x2="55833" y2="84659"/>
                        <a14:foregroundMark x1="56042" y1="84091" x2="56979" y2="83902"/>
                        <a14:foregroundMark x1="57083" y1="83712" x2="56771" y2="82955"/>
                        <a14:foregroundMark x1="56771" y1="82765" x2="56771" y2="82765"/>
                        <a14:foregroundMark x1="45000" y1="87500" x2="45000" y2="87500"/>
                        <a14:foregroundMark x1="45521" y1="85417" x2="45521" y2="85417"/>
                        <a14:foregroundMark x1="45625" y1="85606" x2="45521" y2="86174"/>
                        <a14:foregroundMark x1="45521" y1="86364" x2="45521" y2="86364"/>
                        <a14:foregroundMark x1="45313" y1="86553" x2="45313" y2="86553"/>
                        <a14:foregroundMark x1="45208" y1="87311" x2="45208" y2="87311"/>
                        <a14:foregroundMark x1="45208" y1="87311" x2="44792" y2="87500"/>
                        <a14:foregroundMark x1="44479" y1="87689" x2="44479" y2="87689"/>
                        <a14:foregroundMark x1="44479" y1="87689" x2="44479" y2="87689"/>
                        <a14:foregroundMark x1="44271" y1="87879" x2="44063" y2="87879"/>
                        <a14:foregroundMark x1="43958" y1="87879" x2="43750" y2="87879"/>
                        <a14:foregroundMark x1="43646" y1="87879" x2="43646" y2="87879"/>
                        <a14:foregroundMark x1="43333" y1="87311" x2="43229" y2="86553"/>
                        <a14:foregroundMark x1="43229" y1="86174" x2="43229" y2="85227"/>
                        <a14:foregroundMark x1="43229" y1="85227" x2="43229" y2="84091"/>
                        <a14:foregroundMark x1="43229" y1="83902" x2="43229" y2="83902"/>
                        <a14:foregroundMark x1="43229" y1="83902" x2="43229" y2="83902"/>
                        <a14:foregroundMark x1="43229" y1="83333" x2="43229" y2="83333"/>
                        <a14:foregroundMark x1="43125" y1="82955" x2="43021" y2="82765"/>
                        <a14:foregroundMark x1="42813" y1="82008" x2="42813" y2="82008"/>
                        <a14:foregroundMark x1="42813" y1="82008" x2="42708" y2="81439"/>
                        <a14:foregroundMark x1="42708" y1="81439" x2="42708" y2="81439"/>
                        <a14:foregroundMark x1="42604" y1="80682" x2="42604" y2="80682"/>
                        <a14:foregroundMark x1="42708" y1="82008" x2="42708" y2="82008"/>
                        <a14:foregroundMark x1="42708" y1="81439" x2="42604" y2="80871"/>
                        <a14:foregroundMark x1="42604" y1="80682" x2="42604" y2="80682"/>
                        <a14:foregroundMark x1="42604" y1="80303" x2="42396" y2="79356"/>
                        <a14:foregroundMark x1="42292" y1="78788" x2="42292" y2="78788"/>
                        <a14:foregroundMark x1="42292" y1="78788" x2="42292" y2="78788"/>
                        <a14:foregroundMark x1="44792" y1="74242" x2="44792" y2="74242"/>
                        <a14:foregroundMark x1="44479" y1="74621" x2="44479" y2="74621"/>
                        <a14:foregroundMark x1="44479" y1="74811" x2="44479" y2="74811"/>
                        <a14:foregroundMark x1="43646" y1="76136" x2="43646" y2="76136"/>
                        <a14:foregroundMark x1="43333" y1="76136" x2="43333" y2="76136"/>
                        <a14:foregroundMark x1="43333" y1="76136" x2="43021" y2="76705"/>
                        <a14:foregroundMark x1="43021" y1="76894" x2="43021" y2="77273"/>
                        <a14:foregroundMark x1="43021" y1="77273" x2="42813" y2="77841"/>
                        <a14:foregroundMark x1="42813" y1="77841" x2="42604" y2="78220"/>
                        <a14:foregroundMark x1="42604" y1="78220" x2="42604" y2="78220"/>
                        <a14:foregroundMark x1="42396" y1="78598" x2="42396" y2="78598"/>
                        <a14:foregroundMark x1="42292" y1="78788" x2="42292" y2="79356"/>
                        <a14:foregroundMark x1="42292" y1="79356" x2="42396" y2="80114"/>
                        <a14:foregroundMark x1="42396" y1="80114" x2="42396" y2="80114"/>
                        <a14:foregroundMark x1="42396" y1="80114" x2="42396" y2="80682"/>
                        <a14:foregroundMark x1="42396" y1="80682" x2="42396" y2="81439"/>
                        <a14:foregroundMark x1="42396" y1="81818" x2="42396" y2="81818"/>
                        <a14:foregroundMark x1="42500" y1="82197" x2="42500" y2="82197"/>
                        <a14:foregroundMark x1="42604" y1="82386" x2="42604" y2="82386"/>
                        <a14:foregroundMark x1="42917" y1="82955" x2="42917" y2="82955"/>
                        <a14:foregroundMark x1="42917" y1="82955" x2="42604" y2="82008"/>
                        <a14:foregroundMark x1="42500" y1="81629" x2="42500" y2="81629"/>
                        <a14:foregroundMark x1="42500" y1="81629" x2="42500" y2="81629"/>
                        <a14:foregroundMark x1="42292" y1="78220" x2="42292" y2="78220"/>
                        <a14:foregroundMark x1="42708" y1="76515" x2="42708" y2="76515"/>
                        <a14:foregroundMark x1="46146" y1="85417" x2="46146" y2="85417"/>
                        <a14:foregroundMark x1="46146" y1="85417" x2="46146" y2="85417"/>
                        <a14:foregroundMark x1="46146" y1="85606" x2="46146" y2="85606"/>
                        <a14:foregroundMark x1="47083" y1="85606" x2="47083" y2="85606"/>
                        <a14:foregroundMark x1="46354" y1="85606" x2="46354" y2="85606"/>
                        <a14:foregroundMark x1="46354" y1="85606" x2="46563" y2="85606"/>
                        <a14:foregroundMark x1="46979" y1="85795" x2="46979" y2="85795"/>
                        <a14:foregroundMark x1="47083" y1="85795" x2="47604" y2="85038"/>
                        <a14:foregroundMark x1="47604" y1="85038" x2="47813" y2="84659"/>
                        <a14:foregroundMark x1="47917" y1="84470" x2="47917" y2="84470"/>
                        <a14:foregroundMark x1="48021" y1="84470" x2="48021" y2="84470"/>
                        <a14:foregroundMark x1="48229" y1="83902" x2="48229" y2="83523"/>
                        <a14:foregroundMark x1="48229" y1="83333" x2="48229" y2="83333"/>
                        <a14:foregroundMark x1="48333" y1="83333" x2="48333" y2="83333"/>
                        <a14:foregroundMark x1="48438" y1="82955" x2="48438" y2="82955"/>
                        <a14:foregroundMark x1="48438" y1="82765" x2="48438" y2="82765"/>
                        <a14:foregroundMark x1="48542" y1="83333" x2="48542" y2="83333"/>
                        <a14:foregroundMark x1="81563" y1="82386" x2="81563" y2="82386"/>
                        <a14:backgroundMark x1="40104" y1="68561" x2="41875" y2="72917"/>
                        <a14:backgroundMark x1="43089" y1="87689" x2="43229" y2="89394"/>
                        <a14:backgroundMark x1="43058" y1="87311" x2="43089" y2="87689"/>
                        <a14:backgroundMark x1="43011" y1="86742" x2="43058" y2="87311"/>
                        <a14:backgroundMark x1="42918" y1="85606" x2="42996" y2="86553"/>
                        <a14:backgroundMark x1="42779" y1="83902" x2="42850" y2="84764"/>
                        <a14:backgroundMark x1="42732" y1="83333" x2="42779" y2="83902"/>
                        <a14:backgroundMark x1="42311" y1="78220" x2="42358" y2="78788"/>
                        <a14:backgroundMark x1="42272" y1="77745" x2="42311" y2="78220"/>
                        <a14:backgroundMark x1="42171" y1="76515" x2="42209" y2="76979"/>
                        <a14:backgroundMark x1="41988" y1="74299" x2="42171" y2="76515"/>
                        <a14:backgroundMark x1="42076" y1="75354" x2="42140" y2="76136"/>
                        <a14:backgroundMark x1="41875" y1="72917" x2="41981" y2="74206"/>
                        <a14:backgroundMark x1="43229" y1="89394" x2="42708" y2="91098"/>
                        <a14:backgroundMark x1="46146" y1="87311" x2="46733" y2="86884"/>
                        <a14:backgroundMark x1="44493" y1="88513" x2="45046" y2="88111"/>
                        <a14:backgroundMark x1="49136" y1="83333" x2="49479" y2="82765"/>
                        <a14:backgroundMark x1="48448" y1="84470" x2="49136" y2="83333"/>
                        <a14:backgroundMark x1="47875" y1="85417" x2="48448" y2="84470"/>
                        <a14:backgroundMark x1="47646" y1="85795" x2="47875" y2="85417"/>
                        <a14:backgroundMark x1="51335" y1="85985" x2="51771" y2="86742"/>
                        <a14:backgroundMark x1="51116" y1="85606" x2="51335" y2="85985"/>
                        <a14:backgroundMark x1="50897" y1="85227" x2="51116" y2="85606"/>
                        <a14:backgroundMark x1="50570" y1="84659" x2="50897" y2="85227"/>
                        <a14:backgroundMark x1="50352" y1="84280" x2="50570" y2="84659"/>
                        <a14:backgroundMark x1="49806" y1="83333" x2="50312" y2="84210"/>
                        <a14:backgroundMark x1="49479" y1="82765" x2="49806" y2="83333"/>
                        <a14:backgroundMark x1="53975" y1="86617" x2="54423" y2="86592"/>
                        <a14:backgroundMark x1="53269" y1="86657" x2="53610" y2="86638"/>
                        <a14:backgroundMark x1="51771" y1="86742" x2="52737" y2="86687"/>
                        <a14:backgroundMark x1="55104" y1="86553" x2="56667" y2="86553"/>
                      </a14:backgroundRemoval>
                    </a14:imgEffect>
                  </a14:imgLayer>
                </a14:imgProps>
              </a:ext>
            </a:extLst>
          </a:blip>
          <a:srcRect l="34041" t="16122" r="27673" b="12719"/>
          <a:stretch/>
        </p:blipFill>
        <p:spPr>
          <a:xfrm>
            <a:off x="4947958" y="2248967"/>
            <a:ext cx="3672408" cy="3964572"/>
          </a:xfrm>
          <a:prstGeom prst="rect">
            <a:avLst/>
          </a:prstGeom>
        </p:spPr>
      </p:pic>
      <p:sp>
        <p:nvSpPr>
          <p:cNvPr id="6" name="Titre 1"/>
          <p:cNvSpPr txBox="1">
            <a:spLocks/>
          </p:cNvSpPr>
          <p:nvPr/>
        </p:nvSpPr>
        <p:spPr>
          <a:xfrm>
            <a:off x="-3" y="938116"/>
            <a:ext cx="9144000" cy="10081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6000" b="1" i="0" u="none" strike="noStrike" kern="1200" cap="none" spc="0" normalizeH="0" baseline="0" noProof="0" dirty="0">
                <a:ln>
                  <a:noFill/>
                </a:ln>
                <a:solidFill>
                  <a:srgbClr val="073E87"/>
                </a:solidFill>
                <a:effectLst/>
                <a:uLnTx/>
                <a:uFillTx/>
                <a:latin typeface="Arial Black" panose="020B0A04020102020204" pitchFamily="34" charset="0"/>
                <a:ea typeface="+mj-ea"/>
                <a:cs typeface="Aharoni" panose="02010803020104030203" pitchFamily="2" charset="-79"/>
              </a:rPr>
              <a:t>Nicotine</a:t>
            </a:r>
            <a:endParaRPr kumimoji="0" lang="fr-CA" sz="6000" b="1" i="0" u="none" strike="noStrike" kern="1200" cap="none" spc="0" normalizeH="0" baseline="0" noProof="0" dirty="0">
              <a:ln>
                <a:noFill/>
              </a:ln>
              <a:solidFill>
                <a:srgbClr val="073E87"/>
              </a:solidFill>
              <a:effectLst/>
              <a:uLnTx/>
              <a:uFillTx/>
              <a:latin typeface="Arial Black" panose="020B0A04020102020204" pitchFamily="34" charset="0"/>
              <a:ea typeface="+mj-ea"/>
              <a:cs typeface="+mj-cs"/>
            </a:endParaRPr>
          </a:p>
        </p:txBody>
      </p:sp>
      <p:sp>
        <p:nvSpPr>
          <p:cNvPr id="12" name="ZoneTexte 11"/>
          <p:cNvSpPr txBox="1"/>
          <p:nvPr/>
        </p:nvSpPr>
        <p:spPr>
          <a:xfrm>
            <a:off x="523634" y="2276872"/>
            <a:ext cx="4104459"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8EC000"/>
              </a:buClr>
              <a:buSzPct val="115000"/>
              <a:buFontTx/>
              <a:buNone/>
              <a:tabLst/>
              <a:defRPr/>
            </a:pP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Nicotine</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reach the brain in as little as </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seconds</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
                <a:srgbClr val="8EC000"/>
              </a:buClr>
              <a:buSzPct val="115000"/>
              <a:buFontTx/>
              <a:buNone/>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8EC000"/>
              </a:buClr>
              <a:buSzPct val="115000"/>
              <a:buFontTx/>
              <a:buNone/>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soon as nicotine</a:t>
            </a:r>
          </a:p>
          <a:p>
            <a:pPr marL="0" marR="0" lvl="0" indent="0" algn="ctr" defTabSz="914400" rtl="0" eaLnBrk="1" fontAlgn="auto" latinLnBrk="0" hangingPunct="1">
              <a:lnSpc>
                <a:spcPct val="100000"/>
              </a:lnSpc>
              <a:spcBef>
                <a:spcPts val="0"/>
              </a:spcBef>
              <a:spcAft>
                <a:spcPts val="0"/>
              </a:spcAft>
              <a:buClr>
                <a:srgbClr val="8EC000"/>
              </a:buClr>
              <a:buSzPct val="115000"/>
              <a:buFontTx/>
              <a:buNone/>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enters the body,</a:t>
            </a:r>
          </a:p>
          <a:p>
            <a:pPr marL="0" marR="0" lvl="0" indent="0" algn="ctr" defTabSz="914400" rtl="0" eaLnBrk="1" fontAlgn="auto" latinLnBrk="0" hangingPunct="1">
              <a:lnSpc>
                <a:spcPct val="100000"/>
              </a:lnSpc>
              <a:spcBef>
                <a:spcPts val="0"/>
              </a:spcBef>
              <a:spcAft>
                <a:spcPts val="0"/>
              </a:spcAft>
              <a:buClr>
                <a:srgbClr val="8EC000"/>
              </a:buClr>
              <a:buSzPct val="115000"/>
              <a:buFontTx/>
              <a:buNone/>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it can create an                                        </a:t>
            </a:r>
            <a:r>
              <a:rPr kumimoji="0" lang="en-CA"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ADDICTION</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0655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 y="558755"/>
            <a:ext cx="9144000" cy="1143000"/>
          </a:xfrm>
        </p:spPr>
        <p:txBody>
          <a:bodyPr/>
          <a:lstStyle/>
          <a:p>
            <a:pPr algn="ctr"/>
            <a:r>
              <a:rPr lang="en-CA" sz="4800" b="1">
                <a:solidFill>
                  <a:srgbClr val="073E87"/>
                </a:solidFill>
                <a:latin typeface="Aharoni" panose="02010803020104030203" pitchFamily="2" charset="-79"/>
                <a:cs typeface="Aharoni" panose="02010803020104030203" pitchFamily="2" charset="-79"/>
              </a:rPr>
              <a:t>Effets néfastes - Dépendance</a:t>
            </a:r>
            <a:endParaRPr lang="en-CA"/>
          </a:p>
        </p:txBody>
      </p:sp>
      <p:pic>
        <p:nvPicPr>
          <p:cNvPr id="3" name="Imag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125" y="5380672"/>
            <a:ext cx="9144125" cy="1477328"/>
          </a:xfrm>
          <a:prstGeom prst="rect">
            <a:avLst/>
          </a:prstGeom>
          <a:solidFill>
            <a:srgbClr val="878788">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400" b="1" i="0" u="none" strike="noStrike" kern="1200" cap="none" spc="0" normalizeH="0" baseline="0" noProof="0" dirty="0">
              <a:ln>
                <a:noFill/>
              </a:ln>
              <a:solidFill>
                <a:srgbClr val="878788"/>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CA"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Vaping can create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a nicotine </a:t>
            </a:r>
            <a:r>
              <a:rPr kumimoji="0" lang="en-CA" sz="4800" b="1"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addiction</a:t>
            </a:r>
            <a:r>
              <a:rPr kumimoji="0" lang="en-CA"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a:t>
            </a:r>
            <a:endParaRPr kumimoji="0" lang="en-CA"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002677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MartinM2\AppData\Local\Microsoft\Windows\INetCache\IE\C65RPKGI\Are-your-teens-abusing-OTC-meds[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t="15095" r="15230"/>
          <a:stretch/>
        </p:blipFill>
        <p:spPr bwMode="auto">
          <a:xfrm>
            <a:off x="-20004" y="0"/>
            <a:ext cx="9164004" cy="6980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1873" y="4725144"/>
            <a:ext cx="9144000" cy="1143000"/>
          </a:xfrm>
        </p:spPr>
        <p:txBody>
          <a:bodyPr>
            <a:normAutofit/>
          </a:bodyPr>
          <a:lstStyle/>
          <a:p>
            <a:pPr algn="ctr"/>
            <a:r>
              <a:rPr lang="en-CA" sz="6600" b="1" dirty="0">
                <a:ln w="19050">
                  <a:solidFill>
                    <a:srgbClr val="FFFFFF"/>
                  </a:solidFill>
                </a:ln>
                <a:solidFill>
                  <a:srgbClr val="073E87"/>
                </a:solidFill>
                <a:latin typeface="Arial Black" panose="020B0A04020102020204" pitchFamily="34" charset="0"/>
                <a:cs typeface="Aharoni" panose="02010803020104030203" pitchFamily="2" charset="-79"/>
              </a:rPr>
              <a:t>Addiction</a:t>
            </a:r>
            <a:endParaRPr lang="en-CA" sz="8000" b="1" dirty="0">
              <a:ln w="19050">
                <a:solidFill>
                  <a:srgbClr val="FFFFFF"/>
                </a:solidFill>
              </a:ln>
              <a:solidFill>
                <a:srgbClr val="073E87"/>
              </a:solidFill>
              <a:latin typeface="Arial Black" panose="020B0A04020102020204" pitchFamily="34" charset="0"/>
              <a:cs typeface="Aharoni" panose="02010803020104030203" pitchFamily="2" charset="-79"/>
            </a:endParaRPr>
          </a:p>
        </p:txBody>
      </p:sp>
      <p:sp>
        <p:nvSpPr>
          <p:cNvPr id="3" name="Rectangle 2"/>
          <p:cNvSpPr/>
          <p:nvPr/>
        </p:nvSpPr>
        <p:spPr>
          <a:xfrm>
            <a:off x="-20004" y="5781904"/>
            <a:ext cx="9207754" cy="1338828"/>
          </a:xfrm>
          <a:prstGeom prst="rect">
            <a:avLst/>
          </a:prstGeom>
          <a:solidFill>
            <a:srgbClr val="878788">
              <a:alpha val="85098"/>
            </a:srgbClr>
          </a:solidFill>
          <a:effectLst>
            <a:softEdge rad="3175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500" b="1" i="0" u="none" strike="noStrike" kern="1200" cap="none" spc="0" normalizeH="0" baseline="0" noProof="0" dirty="0">
              <a:ln>
                <a:noFill/>
              </a:ln>
              <a:solidFill>
                <a:srgbClr val="D1FF47"/>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Youth are especially susceptible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the harmful effects of nicotine.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500" b="1" i="0" u="none" strike="noStrike" kern="1200" cap="none" spc="0" normalizeH="0" baseline="0" noProof="0" dirty="0">
              <a:ln>
                <a:noFill/>
              </a:ln>
              <a:solidFill>
                <a:srgbClr val="D1FF47"/>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8236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65" y="2564904"/>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Test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knowledg</a:t>
            </a:r>
            <a:r>
              <a:rPr kumimoji="0" lang="en-CA" sz="6000" b="0" i="0" u="none" strike="noStrike" kern="1200" cap="none" spc="30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e!</a:t>
            </a:r>
          </a:p>
        </p:txBody>
      </p:sp>
    </p:spTree>
    <p:extLst>
      <p:ext uri="{BB962C8B-B14F-4D97-AF65-F5344CB8AC3E}">
        <p14:creationId xmlns:p14="http://schemas.microsoft.com/office/powerpoint/2010/main" val="356494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8"/>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457200" y="2580191"/>
            <a:ext cx="8435280" cy="2132364"/>
          </a:xfrm>
        </p:spPr>
        <p:txBody>
          <a:bodyPr>
            <a:normAutofit/>
          </a:bodyPr>
          <a:lstStyle/>
          <a:p>
            <a:pPr marL="0" lvl="0" indent="0" algn="ctr">
              <a:spcBef>
                <a:spcPts val="0"/>
              </a:spcBef>
              <a:buNone/>
            </a:pPr>
            <a:r>
              <a:rPr lang="en-CA" sz="3900" b="1" dirty="0">
                <a:latin typeface="Arial" panose="020B0604020202020204" pitchFamily="34" charset="0"/>
                <a:cs typeface="Arial" panose="020B0604020202020204" pitchFamily="34" charset="0"/>
              </a:rPr>
              <a:t>The nicotine present</a:t>
            </a:r>
          </a:p>
          <a:p>
            <a:pPr marL="0" lvl="0" indent="0" algn="ctr">
              <a:spcBef>
                <a:spcPts val="0"/>
              </a:spcBef>
              <a:buNone/>
            </a:pPr>
            <a:r>
              <a:rPr lang="en-CA" sz="3900" b="1" dirty="0">
                <a:latin typeface="Arial" panose="020B0604020202020204" pitchFamily="34" charset="0"/>
                <a:cs typeface="Arial" panose="020B0604020202020204" pitchFamily="34" charset="0"/>
              </a:rPr>
              <a:t> in most e-cigarettes </a:t>
            </a:r>
          </a:p>
          <a:p>
            <a:pPr marL="0" lvl="0" indent="0" algn="ctr">
              <a:spcBef>
                <a:spcPts val="0"/>
              </a:spcBef>
              <a:buNone/>
            </a:pPr>
            <a:r>
              <a:rPr lang="en-CA" sz="3900" b="1" dirty="0">
                <a:latin typeface="Arial" panose="020B0604020202020204" pitchFamily="34" charset="0"/>
                <a:cs typeface="Arial" panose="020B0604020202020204" pitchFamily="34" charset="0"/>
              </a:rPr>
              <a:t>affects brain development.</a:t>
            </a:r>
          </a:p>
          <a:p>
            <a:endParaRPr lang="en-CA" dirty="0"/>
          </a:p>
          <a:p>
            <a:pPr marL="0" indent="0">
              <a:buNone/>
            </a:pPr>
            <a:endParaRPr lang="en-CA" dirty="0"/>
          </a:p>
        </p:txBody>
      </p:sp>
      <p:sp>
        <p:nvSpPr>
          <p:cNvPr id="4" name="ZoneTexte 3"/>
          <p:cNvSpPr txBox="1"/>
          <p:nvPr/>
        </p:nvSpPr>
        <p:spPr>
          <a:xfrm>
            <a:off x="0" y="4985300"/>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True</a:t>
            </a:r>
          </a:p>
        </p:txBody>
      </p:sp>
      <p:pic>
        <p:nvPicPr>
          <p:cNvPr id="7" name="Image 6">
            <a:extLst>
              <a:ext uri="{FF2B5EF4-FFF2-40B4-BE49-F238E27FC236}">
                <a16:creationId xmlns:a16="http://schemas.microsoft.com/office/drawing/2014/main" id="{F6674690-7457-4DD6-A9D6-C1E9202AD5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21163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ébit">
  <a:themeElements>
    <a:clrScheme name="Personnalisé 2">
      <a:dk1>
        <a:sysClr val="windowText" lastClr="000000"/>
      </a:dk1>
      <a:lt1>
        <a:sysClr val="window" lastClr="FFFFFF"/>
      </a:lt1>
      <a:dk2>
        <a:srgbClr val="FFFFFF"/>
      </a:dk2>
      <a:lt2>
        <a:srgbClr val="FFFFFF"/>
      </a:lt2>
      <a:accent1>
        <a:srgbClr val="073E87"/>
      </a:accent1>
      <a:accent2>
        <a:srgbClr val="CCFF33"/>
      </a:accent2>
      <a:accent3>
        <a:srgbClr val="2D82F4"/>
      </a:accent3>
      <a:accent4>
        <a:srgbClr val="FF6600"/>
      </a:accent4>
      <a:accent5>
        <a:srgbClr val="8B5D3D"/>
      </a:accent5>
      <a:accent6>
        <a:srgbClr val="003399"/>
      </a:accent6>
      <a:hlink>
        <a:srgbClr val="67AFBD"/>
      </a:hlink>
      <a:folHlink>
        <a:srgbClr val="C2A874"/>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CF0D503E7B14382C04D607C865BDC" ma:contentTypeVersion="12" ma:contentTypeDescription="Create a new document." ma:contentTypeScope="" ma:versionID="21ea358d6beffd7cf454a7dfb4cb5101">
  <xsd:schema xmlns:xsd="http://www.w3.org/2001/XMLSchema" xmlns:xs="http://www.w3.org/2001/XMLSchema" xmlns:p="http://schemas.microsoft.com/office/2006/metadata/properties" xmlns:ns2="9e4ba688-df1f-43e7-815a-ca0ae76cdc7b" xmlns:ns3="24b28b00-dd4e-48f2-817c-942ebdca76da" targetNamespace="http://schemas.microsoft.com/office/2006/metadata/properties" ma:root="true" ma:fieldsID="3e8134525ec5fe9379f881389f5b7be9" ns2:_="" ns3:_="">
    <xsd:import namespace="9e4ba688-df1f-43e7-815a-ca0ae76cdc7b"/>
    <xsd:import namespace="24b28b00-dd4e-48f2-817c-942ebdca76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ba688-df1f-43e7-815a-ca0ae76cd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45b8c8-d142-433b-87a8-85e8cba55d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28b00-dd4e-48f2-817c-942ebdca76d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88155d-41a6-40d0-b6d4-b7a3293c6f44}" ma:internalName="TaxCatchAll" ma:showField="CatchAllData" ma:web="24b28b00-dd4e-48f2-817c-942ebdca76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b28b00-dd4e-48f2-817c-942ebdca76da" xsi:nil="true"/>
    <lcf76f155ced4ddcb4097134ff3c332f xmlns="9e4ba688-df1f-43e7-815a-ca0ae76cdc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2D028C-7D17-43D6-8177-617084DF2FA6}"/>
</file>

<file path=customXml/itemProps2.xml><?xml version="1.0" encoding="utf-8"?>
<ds:datastoreItem xmlns:ds="http://schemas.openxmlformats.org/officeDocument/2006/customXml" ds:itemID="{4DB148B3-643F-406B-9168-336C77D01CE9}"/>
</file>

<file path=customXml/itemProps3.xml><?xml version="1.0" encoding="utf-8"?>
<ds:datastoreItem xmlns:ds="http://schemas.openxmlformats.org/officeDocument/2006/customXml" ds:itemID="{18D0FD34-7C2C-45D7-BEF3-BA264A69123E}"/>
</file>

<file path=docProps/app.xml><?xml version="1.0" encoding="utf-8"?>
<Properties xmlns="http://schemas.openxmlformats.org/officeDocument/2006/extended-properties" xmlns:vt="http://schemas.openxmlformats.org/officeDocument/2006/docPropsVTypes">
  <Template/>
  <TotalTime>11438</TotalTime>
  <Words>1150</Words>
  <Application>Microsoft Office PowerPoint</Application>
  <PresentationFormat>Affichage à l'écran (4:3)</PresentationFormat>
  <Paragraphs>193</Paragraphs>
  <Slides>20</Slides>
  <Notes>20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Aharoni</vt:lpstr>
      <vt:lpstr>Arial</vt:lpstr>
      <vt:lpstr>Arial Black</vt:lpstr>
      <vt:lpstr>Calibri</vt:lpstr>
      <vt:lpstr>Constantia</vt:lpstr>
      <vt:lpstr>Wingdings 2</vt:lpstr>
      <vt:lpstr>1_Débit</vt:lpstr>
      <vt:lpstr>Présentation PowerPoint</vt:lpstr>
      <vt:lpstr>Présentation PowerPoint</vt:lpstr>
      <vt:lpstr>Présentation PowerPoint</vt:lpstr>
      <vt:lpstr>Nicotine has harmful affects on:</vt:lpstr>
      <vt:lpstr>Présentation PowerPoint</vt:lpstr>
      <vt:lpstr>Effets néfastes - Dépendance</vt:lpstr>
      <vt:lpstr>Addiction</vt:lpstr>
      <vt:lpstr>Présentation PowerPoint</vt:lpstr>
      <vt:lpstr>True or false?</vt:lpstr>
      <vt:lpstr>True or false?</vt:lpstr>
      <vt:lpstr>False</vt:lpstr>
      <vt:lpstr>True or false?</vt:lpstr>
      <vt:lpstr>True or false?</vt:lpstr>
      <vt:lpstr>True or false?</vt:lpstr>
      <vt:lpstr>True or false?</vt:lpstr>
      <vt:lpstr>False</vt:lpstr>
      <vt:lpstr>True or false?</vt:lpstr>
      <vt:lpstr>False</vt:lpstr>
      <vt:lpstr>Multiple choice</vt:lpstr>
      <vt:lpstr>Présentation PowerPoint</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Vapotage</dc:title>
  <dc:creator>DH Citrix User</dc:creator>
  <cp:lastModifiedBy>Michaud, Martine (DH/MS)</cp:lastModifiedBy>
  <cp:revision>1262</cp:revision>
  <cp:lastPrinted>2019-08-06T13:54:38Z</cp:lastPrinted>
  <dcterms:created xsi:type="dcterms:W3CDTF">2019-04-11T13:17:31Z</dcterms:created>
  <dcterms:modified xsi:type="dcterms:W3CDTF">2023-11-09T16:39:03Z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0x010100FB0CF0D503E7B14382C04D607C865BDC</vt:lpwstr>
  </property>
</Properties>
</file>